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1"/>
  </p:notesMasterIdLst>
  <p:handoutMasterIdLst>
    <p:handoutMasterId r:id="rId32"/>
  </p:handoutMasterIdLst>
  <p:sldIdLst>
    <p:sldId id="269" r:id="rId5"/>
    <p:sldId id="295" r:id="rId6"/>
    <p:sldId id="296" r:id="rId7"/>
    <p:sldId id="273" r:id="rId8"/>
    <p:sldId id="292" r:id="rId9"/>
    <p:sldId id="293" r:id="rId10"/>
    <p:sldId id="274" r:id="rId11"/>
    <p:sldId id="289" r:id="rId12"/>
    <p:sldId id="276" r:id="rId13"/>
    <p:sldId id="287" r:id="rId14"/>
    <p:sldId id="277" r:id="rId15"/>
    <p:sldId id="278" r:id="rId16"/>
    <p:sldId id="283" r:id="rId17"/>
    <p:sldId id="284" r:id="rId18"/>
    <p:sldId id="285" r:id="rId19"/>
    <p:sldId id="290" r:id="rId20"/>
    <p:sldId id="291" r:id="rId21"/>
    <p:sldId id="288" r:id="rId22"/>
    <p:sldId id="264" r:id="rId23"/>
    <p:sldId id="257" r:id="rId24"/>
    <p:sldId id="258" r:id="rId25"/>
    <p:sldId id="260" r:id="rId26"/>
    <p:sldId id="259" r:id="rId27"/>
    <p:sldId id="294" r:id="rId28"/>
    <p:sldId id="261" r:id="rId29"/>
    <p:sldId id="265" r:id="rId30"/>
  </p:sldIdLst>
  <p:sldSz cx="12188825" cy="6858000"/>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39">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DFE9F1"/>
    <a:srgbClr val="AFC7DA"/>
    <a:srgbClr val="EDC25A"/>
    <a:srgbClr val="EEC665"/>
    <a:srgbClr val="1F517D"/>
    <a:srgbClr val="061A34"/>
    <a:srgbClr val="485B7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62621" autoAdjust="0"/>
  </p:normalViewPr>
  <p:slideViewPr>
    <p:cSldViewPr>
      <p:cViewPr varScale="1">
        <p:scale>
          <a:sx n="69" d="100"/>
          <a:sy n="69" d="100"/>
        </p:scale>
        <p:origin x="1652" y="44"/>
      </p:cViewPr>
      <p:guideLst>
        <p:guide orient="horz" pos="2160"/>
        <p:guide pos="3839"/>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p:cViewPr varScale="1">
        <p:scale>
          <a:sx n="83" d="100"/>
          <a:sy n="83" d="100"/>
        </p:scale>
        <p:origin x="3912" y="10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ina Brockmeyer" userId="d169971e-91d8-4c93-9473-2f0abd57ddf5" providerId="ADAL" clId="{A98658D0-B5FF-4ADC-B2BA-90873703FEA4}"/>
    <pc:docChg chg="addSld">
      <pc:chgData name="Gina Brockmeyer" userId="d169971e-91d8-4c93-9473-2f0abd57ddf5" providerId="ADAL" clId="{A98658D0-B5FF-4ADC-B2BA-90873703FEA4}" dt="2026-07-24T16:24:04.842" v="1" actId="680"/>
      <pc:docMkLst>
        <pc:docMk/>
      </pc:docMkLst>
      <pc:sldChg chg="new">
        <pc:chgData name="Gina Brockmeyer" userId="d169971e-91d8-4c93-9473-2f0abd57ddf5" providerId="ADAL" clId="{A98658D0-B5FF-4ADC-B2BA-90873703FEA4}" dt="2026-07-24T16:24:04.668" v="0" actId="680"/>
        <pc:sldMkLst>
          <pc:docMk/>
          <pc:sldMk cId="663142138" sldId="295"/>
        </pc:sldMkLst>
      </pc:sldChg>
      <pc:sldChg chg="new">
        <pc:chgData name="Gina Brockmeyer" userId="d169971e-91d8-4c93-9473-2f0abd57ddf5" providerId="ADAL" clId="{A98658D0-B5FF-4ADC-B2BA-90873703FEA4}" dt="2026-07-24T16:24:04.842" v="1" actId="680"/>
        <pc:sldMkLst>
          <pc:docMk/>
          <pc:sldMk cId="1375146890" sldId="296"/>
        </pc:sldMkLst>
      </pc:sldChg>
    </pc:docChg>
  </pc:docChgLst>
  <pc:docChgLst>
    <pc:chgData name="Kimberly Bloom" userId="63c65fea-7921-4e23-919d-a37c3c00c8bb" providerId="ADAL" clId="{6D7A4304-DF7C-4705-8783-ED3C7968589F}"/>
    <pc:docChg chg="custSel modHandout">
      <pc:chgData name="Kimberly Bloom" userId="63c65fea-7921-4e23-919d-a37c3c00c8bb" providerId="ADAL" clId="{6D7A4304-DF7C-4705-8783-ED3C7968589F}" dt="2026-07-10T14:59:27.104" v="0" actId="21"/>
      <pc:docMkLst>
        <pc:docMk/>
      </pc:docMkLst>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0F586AD-121A-9629-F7BC-82A00D92D0DE}"/>
              </a:ext>
            </a:extLst>
          </p:cNvPr>
          <p:cNvSpPr>
            <a:spLocks noGrp="1"/>
          </p:cNvSpPr>
          <p:nvPr>
            <p:ph type="hdr" sz="quarter"/>
          </p:nvPr>
        </p:nvSpPr>
        <p:spPr>
          <a:xfrm>
            <a:off x="0" y="0"/>
            <a:ext cx="3011488" cy="463550"/>
          </a:xfrm>
          <a:prstGeom prst="rect">
            <a:avLst/>
          </a:prstGeom>
        </p:spPr>
        <p:txBody>
          <a:bodyPr vert="horz" lIns="91440" tIns="45720" rIns="91440" bIns="45720" rtlCol="0"/>
          <a:lstStyle>
            <a:lvl1pPr algn="l">
              <a:defRPr sz="1200"/>
            </a:lvl1pPr>
          </a:lstStyle>
          <a:p>
            <a:endParaRPr lang="en-US"/>
          </a:p>
        </p:txBody>
      </p:sp>
      <p:sp>
        <p:nvSpPr>
          <p:cNvPr id="4" name="Footer Placeholder 3">
            <a:extLst>
              <a:ext uri="{FF2B5EF4-FFF2-40B4-BE49-F238E27FC236}">
                <a16:creationId xmlns:a16="http://schemas.microsoft.com/office/drawing/2014/main" id="{84D289A0-86A0-8493-AF9D-88F1E8F2CC12}"/>
              </a:ext>
            </a:extLst>
          </p:cNvPr>
          <p:cNvSpPr>
            <a:spLocks noGrp="1"/>
          </p:cNvSpPr>
          <p:nvPr>
            <p:ph type="ftr" sz="quarter" idx="2"/>
          </p:nvPr>
        </p:nvSpPr>
        <p:spPr>
          <a:xfrm>
            <a:off x="0" y="8772525"/>
            <a:ext cx="3011488" cy="46355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30EA331-4EA5-28F2-98BC-73D4CCB3CE56}"/>
              </a:ext>
            </a:extLst>
          </p:cNvPr>
          <p:cNvSpPr>
            <a:spLocks noGrp="1"/>
          </p:cNvSpPr>
          <p:nvPr>
            <p:ph type="sldNum" sz="quarter" idx="3"/>
          </p:nvPr>
        </p:nvSpPr>
        <p:spPr>
          <a:xfrm>
            <a:off x="3937000" y="8772525"/>
            <a:ext cx="3011488" cy="463550"/>
          </a:xfrm>
          <a:prstGeom prst="rect">
            <a:avLst/>
          </a:prstGeom>
        </p:spPr>
        <p:txBody>
          <a:bodyPr vert="horz" lIns="91440" tIns="45720" rIns="91440" bIns="45720" rtlCol="0" anchor="b"/>
          <a:lstStyle>
            <a:lvl1pPr algn="r">
              <a:defRPr sz="1200"/>
            </a:lvl1pPr>
          </a:lstStyle>
          <a:p>
            <a:fld id="{A360C7A3-FB3A-45E0-B919-B0F1C6077309}" type="slidenum">
              <a:rPr lang="en-US" smtClean="0"/>
              <a:t>‹#›</a:t>
            </a:fld>
            <a:endParaRPr lang="en-US"/>
          </a:p>
        </p:txBody>
      </p:sp>
    </p:spTree>
    <p:extLst>
      <p:ext uri="{BB962C8B-B14F-4D97-AF65-F5344CB8AC3E}">
        <p14:creationId xmlns:p14="http://schemas.microsoft.com/office/powerpoint/2010/main" val="23189725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488" cy="46355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37000" y="0"/>
            <a:ext cx="3011488" cy="463550"/>
          </a:xfrm>
          <a:prstGeom prst="rect">
            <a:avLst/>
          </a:prstGeom>
        </p:spPr>
        <p:txBody>
          <a:bodyPr vert="horz" lIns="91440" tIns="45720" rIns="91440" bIns="45720" rtlCol="0"/>
          <a:lstStyle>
            <a:lvl1pPr algn="r">
              <a:defRPr sz="1200"/>
            </a:lvl1pPr>
          </a:lstStyle>
          <a:p>
            <a:fld id="{960C7921-2D2A-43F6-A950-1687A5346D6E}" type="datetimeFigureOut">
              <a:rPr lang="en-US" smtClean="0"/>
              <a:t>7/24/2026</a:t>
            </a:fld>
            <a:endParaRPr lang="en-US"/>
          </a:p>
        </p:txBody>
      </p:sp>
      <p:sp>
        <p:nvSpPr>
          <p:cNvPr id="4" name="Slide Image Placeholder 3"/>
          <p:cNvSpPr>
            <a:spLocks noGrp="1" noRot="1" noChangeAspect="1"/>
          </p:cNvSpPr>
          <p:nvPr>
            <p:ph type="sldImg" idx="2"/>
          </p:nvPr>
        </p:nvSpPr>
        <p:spPr>
          <a:xfrm>
            <a:off x="704850" y="1154113"/>
            <a:ext cx="5540375" cy="31178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95325" y="4445000"/>
            <a:ext cx="5559425" cy="3636963"/>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525"/>
            <a:ext cx="3011488" cy="46355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37000" y="8772525"/>
            <a:ext cx="3011488" cy="463550"/>
          </a:xfrm>
          <a:prstGeom prst="rect">
            <a:avLst/>
          </a:prstGeom>
        </p:spPr>
        <p:txBody>
          <a:bodyPr vert="horz" lIns="91440" tIns="45720" rIns="91440" bIns="45720" rtlCol="0" anchor="b"/>
          <a:lstStyle>
            <a:lvl1pPr algn="r">
              <a:defRPr sz="1200"/>
            </a:lvl1pPr>
          </a:lstStyle>
          <a:p>
            <a:fld id="{F8C931F9-00D9-4395-B5D0-616B2526D957}" type="slidenum">
              <a:rPr lang="en-US" smtClean="0"/>
              <a:t>‹#›</a:t>
            </a:fld>
            <a:endParaRPr lang="en-US"/>
          </a:p>
        </p:txBody>
      </p:sp>
    </p:spTree>
    <p:extLst>
      <p:ext uri="{BB962C8B-B14F-4D97-AF65-F5344CB8AC3E}">
        <p14:creationId xmlns:p14="http://schemas.microsoft.com/office/powerpoint/2010/main" val="3891039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BRIAN, WHO ARE YOU?</a:t>
            </a:r>
          </a:p>
          <a:p>
            <a:pPr defTabSz="457200"/>
            <a:r>
              <a:rPr lang="en-US" dirty="0"/>
              <a:t>	Family</a:t>
            </a:r>
          </a:p>
          <a:p>
            <a:pPr defTabSz="457200"/>
            <a:r>
              <a:rPr lang="en-US" dirty="0"/>
              <a:t>	Kairos 13 years</a:t>
            </a:r>
          </a:p>
          <a:p>
            <a:pPr defTabSz="457200"/>
            <a:r>
              <a:rPr lang="en-US" dirty="0"/>
              <a:t>	London Council</a:t>
            </a:r>
          </a:p>
        </p:txBody>
      </p:sp>
      <p:sp>
        <p:nvSpPr>
          <p:cNvPr id="4" name="Slide Number Placeholder 3"/>
          <p:cNvSpPr>
            <a:spLocks noGrp="1"/>
          </p:cNvSpPr>
          <p:nvPr>
            <p:ph type="sldNum" sz="quarter" idx="5"/>
          </p:nvPr>
        </p:nvSpPr>
        <p:spPr/>
        <p:txBody>
          <a:bodyPr/>
          <a:lstStyle/>
          <a:p>
            <a:fld id="{F8C931F9-00D9-4395-B5D0-616B2526D957}" type="slidenum">
              <a:rPr lang="en-US" smtClean="0"/>
              <a:t>1</a:t>
            </a:fld>
            <a:endParaRPr lang="en-US"/>
          </a:p>
        </p:txBody>
      </p:sp>
    </p:spTree>
    <p:extLst>
      <p:ext uri="{BB962C8B-B14F-4D97-AF65-F5344CB8AC3E}">
        <p14:creationId xmlns:p14="http://schemas.microsoft.com/office/powerpoint/2010/main" val="13482523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defTabSz="457200">
              <a:buFont typeface="Arial" panose="020B0604020202020204" pitchFamily="34" charset="0"/>
              <a:buChar char="•"/>
            </a:pPr>
            <a:r>
              <a:rPr lang="en-US" sz="1200" kern="1200" dirty="0">
                <a:solidFill>
                  <a:schemeClr val="tx1"/>
                </a:solidFill>
                <a:effectLst/>
                <a:latin typeface="+mn-lt"/>
                <a:ea typeface="+mn-ea"/>
                <a:cs typeface="+mn-cs"/>
              </a:rPr>
              <a:t>I came to Kairos seeking Hope. I was lost, damaged, confused and abandoned. Today I’m filled with optimism and hope. I had a change of heart and I have the tools to get closer to God.</a:t>
            </a:r>
          </a:p>
          <a:p>
            <a:pPr marL="0" indent="0" defTabSz="457200">
              <a:buFont typeface="Arial" panose="020B0604020202020204" pitchFamily="34" charset="0"/>
              <a:buNone/>
            </a:pPr>
            <a:r>
              <a:rPr lang="en-US" sz="1200" b="1" kern="1200" dirty="0">
                <a:solidFill>
                  <a:schemeClr val="tx1"/>
                </a:solidFill>
                <a:effectLst/>
                <a:latin typeface="+mn-lt"/>
                <a:ea typeface="+mn-ea"/>
                <a:cs typeface="+mn-cs"/>
              </a:rPr>
              <a:t>Immediate Change or Years Later, out of nowhere:</a:t>
            </a:r>
          </a:p>
          <a:p>
            <a:pPr marL="171450" indent="-171450" defTabSz="457200">
              <a:buFont typeface="Arial" panose="020B0604020202020204" pitchFamily="34" charset="0"/>
              <a:buChar char="•"/>
            </a:pPr>
            <a:r>
              <a:rPr lang="en-US" sz="1200" kern="1200" dirty="0">
                <a:solidFill>
                  <a:schemeClr val="tx1"/>
                </a:solidFill>
                <a:effectLst/>
                <a:latin typeface="+mn-lt"/>
                <a:ea typeface="+mn-ea"/>
                <a:cs typeface="+mn-cs"/>
              </a:rPr>
              <a:t>KJ Letter; the guy hated me before the weekend</a:t>
            </a:r>
          </a:p>
          <a:p>
            <a:pPr marL="171450" indent="-171450" defTabSz="457200">
              <a:buFont typeface="Arial" panose="020B0604020202020204" pitchFamily="34" charset="0"/>
              <a:buChar char="•"/>
            </a:pPr>
            <a:r>
              <a:rPr lang="en-US" sz="1200" kern="1200" dirty="0">
                <a:solidFill>
                  <a:schemeClr val="tx1"/>
                </a:solidFill>
                <a:effectLst/>
                <a:latin typeface="+mn-lt"/>
                <a:ea typeface="+mn-ea"/>
                <a:cs typeface="+mn-cs"/>
              </a:rPr>
              <a:t>Guy from my weekend years later</a:t>
            </a:r>
            <a:endParaRPr lang="en-US" dirty="0"/>
          </a:p>
          <a:p>
            <a:endParaRPr lang="en-US" dirty="0"/>
          </a:p>
        </p:txBody>
      </p:sp>
      <p:sp>
        <p:nvSpPr>
          <p:cNvPr id="4" name="Slide Number Placeholder 3"/>
          <p:cNvSpPr>
            <a:spLocks noGrp="1"/>
          </p:cNvSpPr>
          <p:nvPr>
            <p:ph type="sldNum" sz="quarter" idx="5"/>
          </p:nvPr>
        </p:nvSpPr>
        <p:spPr/>
        <p:txBody>
          <a:bodyPr/>
          <a:lstStyle/>
          <a:p>
            <a:fld id="{F8C931F9-00D9-4395-B5D0-616B2526D957}" type="slidenum">
              <a:rPr lang="en-US" smtClean="0"/>
              <a:t>12</a:t>
            </a:fld>
            <a:endParaRPr lang="en-US"/>
          </a:p>
        </p:txBody>
      </p:sp>
    </p:spTree>
    <p:extLst>
      <p:ext uri="{BB962C8B-B14F-4D97-AF65-F5344CB8AC3E}">
        <p14:creationId xmlns:p14="http://schemas.microsoft.com/office/powerpoint/2010/main" val="11630570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b="1" dirty="0"/>
              <a:t>IMPACT ON OURSELVES</a:t>
            </a:r>
          </a:p>
          <a:p>
            <a:pPr marL="0" marR="0" lvl="0" indent="0" algn="l" defTabSz="457200" rtl="0" eaLnBrk="1" fontAlgn="auto" latinLnBrk="0" hangingPunct="1">
              <a:lnSpc>
                <a:spcPct val="100000"/>
              </a:lnSpc>
              <a:spcBef>
                <a:spcPts val="0"/>
              </a:spcBef>
              <a:spcAft>
                <a:spcPts val="0"/>
              </a:spcAft>
              <a:buClrTx/>
              <a:buSzTx/>
              <a:buFontTx/>
              <a:buNone/>
              <a:tabLst/>
              <a:defRPr/>
            </a:pPr>
            <a:r>
              <a:rPr lang="en-US" b="1" dirty="0"/>
              <a:t>Getting more than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b="1" dirty="0"/>
              <a:t>Changes Our World Perspective</a:t>
            </a:r>
          </a:p>
          <a:p>
            <a:pPr marL="171450" indent="-171450" defTabSz="457200">
              <a:buFont typeface="Arial" panose="020B0604020202020204" pitchFamily="34" charset="0"/>
              <a:buChar char="•"/>
            </a:pPr>
            <a:r>
              <a:rPr lang="en-US" dirty="0"/>
              <a:t>Not Animals</a:t>
            </a:r>
          </a:p>
          <a:p>
            <a:pPr marL="171450" indent="-171450" defTabSz="457200">
              <a:buFont typeface="Arial" panose="020B0604020202020204" pitchFamily="34" charset="0"/>
              <a:buChar char="•"/>
            </a:pPr>
            <a:r>
              <a:rPr lang="en-US" dirty="0"/>
              <a:t>Just like me</a:t>
            </a:r>
          </a:p>
          <a:p>
            <a:pPr marL="0" marR="0" lvl="0" indent="0" algn="l" defTabSz="457200" rtl="0" eaLnBrk="1" fontAlgn="auto" latinLnBrk="0" hangingPunct="1">
              <a:lnSpc>
                <a:spcPct val="100000"/>
              </a:lnSpc>
              <a:spcBef>
                <a:spcPts val="0"/>
              </a:spcBef>
              <a:spcAft>
                <a:spcPts val="0"/>
              </a:spcAft>
              <a:buClrTx/>
              <a:buSzTx/>
              <a:buFontTx/>
              <a:buNone/>
              <a:tabLst/>
              <a:defRPr/>
            </a:pPr>
            <a:r>
              <a:rPr lang="en-US" b="1" dirty="0"/>
              <a:t>Character/Faith Building</a:t>
            </a:r>
          </a:p>
          <a:p>
            <a:pPr marL="171450" indent="-171450" defTabSz="457200">
              <a:buFont typeface="Arial" panose="020B0604020202020204" pitchFamily="34" charset="0"/>
              <a:buChar char="•"/>
            </a:pPr>
            <a:r>
              <a:rPr lang="en-US" dirty="0"/>
              <a:t>Learning forgiveness changed me forever</a:t>
            </a:r>
          </a:p>
          <a:p>
            <a:pPr marL="628650" lvl="1" indent="-171450" defTabSz="457200">
              <a:buFont typeface="Arial" panose="020B0604020202020204" pitchFamily="34" charset="0"/>
              <a:buChar char="•"/>
            </a:pPr>
            <a:r>
              <a:rPr lang="en-US" dirty="0"/>
              <a:t>Better Father, Grandfather, Son, Husband</a:t>
            </a:r>
          </a:p>
          <a:p>
            <a:pPr marL="171450" indent="-171450" defTabSz="457200">
              <a:buFont typeface="Arial" panose="020B0604020202020204" pitchFamily="34" charset="0"/>
              <a:buChar char="•"/>
            </a:pPr>
            <a:r>
              <a:rPr lang="en-US" dirty="0"/>
              <a:t>Teaches you skills</a:t>
            </a:r>
          </a:p>
          <a:p>
            <a:pPr marL="628650" lvl="1" indent="-171450" defTabSz="457200">
              <a:buFont typeface="Arial" panose="020B0604020202020204" pitchFamily="34" charset="0"/>
              <a:buChar char="•"/>
            </a:pPr>
            <a:r>
              <a:rPr lang="en-US" dirty="0"/>
              <a:t>Weekend Jobs</a:t>
            </a:r>
          </a:p>
          <a:p>
            <a:pPr marL="628650" lvl="1" indent="-171450" defTabSz="457200">
              <a:buFont typeface="Arial" panose="020B0604020202020204" pitchFamily="34" charset="0"/>
              <a:buChar char="•"/>
            </a:pPr>
            <a:r>
              <a:rPr lang="en-US" dirty="0"/>
              <a:t>Council Jobs</a:t>
            </a:r>
          </a:p>
          <a:p>
            <a:pPr marL="1085850" lvl="2" indent="-171450" defTabSz="457200">
              <a:buFont typeface="Arial" panose="020B0604020202020204" pitchFamily="34" charset="0"/>
              <a:buChar char="•"/>
            </a:pPr>
            <a:r>
              <a:rPr lang="en-US" dirty="0"/>
              <a:t>Manage, Chapel Operations, Food Service, Logistics</a:t>
            </a:r>
          </a:p>
          <a:p>
            <a:pPr defTabSz="457200"/>
            <a:r>
              <a:rPr lang="en-US" b="1" dirty="0"/>
              <a:t>Friendships</a:t>
            </a:r>
          </a:p>
          <a:p>
            <a:pPr marL="171450" indent="-171450" defTabSz="457200">
              <a:buFont typeface="Arial" panose="020B0604020202020204" pitchFamily="34" charset="0"/>
              <a:buChar char="•"/>
            </a:pPr>
            <a:r>
              <a:rPr lang="en-US" b="0" dirty="0"/>
              <a:t>Bonding </a:t>
            </a:r>
          </a:p>
          <a:p>
            <a:pPr marL="628650" lvl="1" indent="-171450" defTabSz="457200">
              <a:buFont typeface="Arial" panose="020B0604020202020204" pitchFamily="34" charset="0"/>
              <a:buChar char="•"/>
            </a:pPr>
            <a:r>
              <a:rPr lang="en-US" b="0" dirty="0"/>
              <a:t>Team Meetings</a:t>
            </a:r>
          </a:p>
          <a:p>
            <a:pPr marL="628650" lvl="1" indent="-171450" defTabSz="457200">
              <a:buFont typeface="Arial" panose="020B0604020202020204" pitchFamily="34" charset="0"/>
              <a:buChar char="•"/>
            </a:pPr>
            <a:r>
              <a:rPr lang="en-US" b="0" dirty="0"/>
              <a:t>Weekend itself</a:t>
            </a:r>
          </a:p>
          <a:p>
            <a:pPr marL="1085850" lvl="2" indent="-171450" defTabSz="457200">
              <a:buFont typeface="Arial" panose="020B0604020202020204" pitchFamily="34" charset="0"/>
              <a:buChar char="•"/>
            </a:pPr>
            <a:r>
              <a:rPr lang="en-US" b="0" dirty="0"/>
              <a:t>We have to depend on each other and when the schedule blows up we all work together to fix it</a:t>
            </a:r>
          </a:p>
          <a:p>
            <a:pPr marL="171450" lvl="0" indent="-171450" defTabSz="457200">
              <a:buFont typeface="Arial" panose="020B0604020202020204" pitchFamily="34" charset="0"/>
              <a:buChar char="•"/>
            </a:pPr>
            <a:r>
              <a:rPr lang="en-US" b="0" dirty="0"/>
              <a:t>I started Kairos with a bunch of strangers and have since made a bunch of life-long friends</a:t>
            </a:r>
          </a:p>
          <a:p>
            <a:pPr marL="171450" lvl="0" indent="-171450" defTabSz="457200">
              <a:buFont typeface="Arial" panose="020B0604020202020204" pitchFamily="34" charset="0"/>
              <a:buChar char="•"/>
            </a:pPr>
            <a:r>
              <a:rPr lang="en-US" b="1" dirty="0"/>
              <a:t>Sacrifice</a:t>
            </a:r>
          </a:p>
          <a:p>
            <a:pPr marL="628650" lvl="1" indent="-171450" defTabSz="457200">
              <a:buFont typeface="Arial" panose="020B0604020202020204" pitchFamily="34" charset="0"/>
              <a:buChar char="•"/>
            </a:pPr>
            <a:r>
              <a:rPr lang="en-US" b="0" dirty="0"/>
              <a:t>Creates a spiritual unity</a:t>
            </a:r>
          </a:p>
          <a:p>
            <a:pPr marL="628650" lvl="1" indent="-171450" defTabSz="457200">
              <a:buFont typeface="Arial" panose="020B0604020202020204" pitchFamily="34" charset="0"/>
              <a:buChar char="•"/>
            </a:pPr>
            <a:r>
              <a:rPr lang="en-US" b="0" dirty="0"/>
              <a:t>Multiple Denominations – </a:t>
            </a:r>
          </a:p>
          <a:p>
            <a:pPr marL="628650" lvl="1" indent="-171450" defTabSz="457200">
              <a:buFont typeface="Arial" panose="020B0604020202020204" pitchFamily="34" charset="0"/>
              <a:buChar char="•"/>
            </a:pPr>
            <a:r>
              <a:rPr lang="en-US" b="0" dirty="0"/>
              <a:t>Sacrifice own agenda to unite as one </a:t>
            </a:r>
          </a:p>
          <a:p>
            <a:pPr marL="628650" lvl="1" indent="-171450" defTabSz="457200">
              <a:buFont typeface="Arial" panose="020B0604020202020204" pitchFamily="34" charset="0"/>
              <a:buChar char="•"/>
            </a:pPr>
            <a:r>
              <a:rPr lang="en-US" b="1" dirty="0"/>
              <a:t>Resident’s</a:t>
            </a:r>
            <a:r>
              <a:rPr lang="en-US" b="0" dirty="0"/>
              <a:t> </a:t>
            </a:r>
            <a:r>
              <a:rPr lang="en-US" b="1" dirty="0"/>
              <a:t>comments</a:t>
            </a:r>
          </a:p>
        </p:txBody>
      </p:sp>
      <p:sp>
        <p:nvSpPr>
          <p:cNvPr id="4" name="Slide Number Placeholder 3"/>
          <p:cNvSpPr>
            <a:spLocks noGrp="1"/>
          </p:cNvSpPr>
          <p:nvPr>
            <p:ph type="sldNum" sz="quarter" idx="5"/>
          </p:nvPr>
        </p:nvSpPr>
        <p:spPr/>
        <p:txBody>
          <a:bodyPr/>
          <a:lstStyle/>
          <a:p>
            <a:fld id="{F8C931F9-00D9-4395-B5D0-616B2526D957}" type="slidenum">
              <a:rPr lang="en-US" smtClean="0"/>
              <a:t>13</a:t>
            </a:fld>
            <a:endParaRPr lang="en-US"/>
          </a:p>
        </p:txBody>
      </p:sp>
    </p:spTree>
    <p:extLst>
      <p:ext uri="{BB962C8B-B14F-4D97-AF65-F5344CB8AC3E}">
        <p14:creationId xmlns:p14="http://schemas.microsoft.com/office/powerpoint/2010/main" val="18011404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750E69-83D9-F868-005D-7F0205C32F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B64A76-DAD2-477D-C8BD-F1E117BDB2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4872C8-53C7-C392-9411-F61257592552}"/>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b="1" dirty="0"/>
              <a:t>Resident’s Families</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	Cookies Save Lives </a:t>
            </a:r>
            <a:r>
              <a:rPr lang="en-US" b="1" dirty="0"/>
              <a:t>(Stan Stever)</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	Impact of a Warden or Chaplain</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	Rebuilt Relationships</a:t>
            </a:r>
          </a:p>
          <a:p>
            <a:pPr marL="0" marR="0" lvl="0" indent="0" algn="l" defTabSz="457200" rtl="0" eaLnBrk="1" fontAlgn="auto" latinLnBrk="0" hangingPunct="1">
              <a:lnSpc>
                <a:spcPct val="100000"/>
              </a:lnSpc>
              <a:spcBef>
                <a:spcPts val="0"/>
              </a:spcBef>
              <a:spcAft>
                <a:spcPts val="0"/>
              </a:spcAft>
              <a:buClrTx/>
              <a:buSzTx/>
              <a:buFontTx/>
              <a:buNone/>
              <a:tabLst/>
              <a:defRPr/>
            </a:pPr>
            <a:r>
              <a:rPr lang="en-US" b="1" dirty="0"/>
              <a:t>Volunteer Families</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	2.	Volunteer’s Families</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		a)	Dawn is supportive</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			Keep the switch on for family</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		b)	Allows Teaching children by example</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	3.	Volunteer’s fellow congregants</a:t>
            </a:r>
          </a:p>
          <a:p>
            <a:pPr marL="0" marR="0" lvl="0" indent="0" algn="l" defTabSz="457200" rtl="0" eaLnBrk="1" fontAlgn="auto" latinLnBrk="0" hangingPunct="1">
              <a:lnSpc>
                <a:spcPct val="100000"/>
              </a:lnSpc>
              <a:spcBef>
                <a:spcPts val="0"/>
              </a:spcBef>
              <a:spcAft>
                <a:spcPts val="0"/>
              </a:spcAft>
              <a:buClrTx/>
              <a:buSzTx/>
              <a:buFontTx/>
              <a:buNone/>
              <a:tabLst/>
              <a:defRPr/>
            </a:pPr>
            <a:r>
              <a:rPr lang="en-US" b="1" dirty="0"/>
              <a:t>Community in Prison</a:t>
            </a:r>
          </a:p>
          <a:p>
            <a:pPr marL="0" marR="0" lvl="0" indent="0" algn="l" defTabSz="457200" rtl="0" eaLnBrk="1" fontAlgn="auto" latinLnBrk="0" hangingPunct="1">
              <a:lnSpc>
                <a:spcPct val="100000"/>
              </a:lnSpc>
              <a:spcBef>
                <a:spcPts val="0"/>
              </a:spcBef>
              <a:spcAft>
                <a:spcPts val="0"/>
              </a:spcAft>
              <a:buClrTx/>
              <a:buSzTx/>
              <a:buFontTx/>
              <a:buNone/>
              <a:tabLst/>
              <a:defRPr/>
            </a:pPr>
            <a:r>
              <a:rPr lang="en-US" b="0" dirty="0"/>
              <a:t>	1.	Calm during weekend</a:t>
            </a:r>
          </a:p>
          <a:p>
            <a:pPr marL="0" marR="0" lvl="0" indent="0" algn="l" defTabSz="457200" rtl="0" eaLnBrk="1" fontAlgn="auto" latinLnBrk="0" hangingPunct="1">
              <a:lnSpc>
                <a:spcPct val="100000"/>
              </a:lnSpc>
              <a:spcBef>
                <a:spcPts val="0"/>
              </a:spcBef>
              <a:spcAft>
                <a:spcPts val="0"/>
              </a:spcAft>
              <a:buClrTx/>
              <a:buSzTx/>
              <a:buFontTx/>
              <a:buNone/>
              <a:tabLst/>
              <a:defRPr/>
            </a:pPr>
            <a:r>
              <a:rPr lang="en-US" b="0" dirty="0"/>
              <a:t>	2.	IP-IP and IP-Staff violence down</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b="0"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en-US" b="0" dirty="0"/>
          </a:p>
        </p:txBody>
      </p:sp>
      <p:sp>
        <p:nvSpPr>
          <p:cNvPr id="4" name="Slide Number Placeholder 3">
            <a:extLst>
              <a:ext uri="{FF2B5EF4-FFF2-40B4-BE49-F238E27FC236}">
                <a16:creationId xmlns:a16="http://schemas.microsoft.com/office/drawing/2014/main" id="{AB3F0DB8-0A43-098A-B15D-FC2547765FEF}"/>
              </a:ext>
            </a:extLst>
          </p:cNvPr>
          <p:cNvSpPr>
            <a:spLocks noGrp="1"/>
          </p:cNvSpPr>
          <p:nvPr>
            <p:ph type="sldNum" sz="quarter" idx="5"/>
          </p:nvPr>
        </p:nvSpPr>
        <p:spPr/>
        <p:txBody>
          <a:bodyPr/>
          <a:lstStyle/>
          <a:p>
            <a:fld id="{F8C931F9-00D9-4395-B5D0-616B2526D957}" type="slidenum">
              <a:rPr lang="en-US" smtClean="0"/>
              <a:t>14</a:t>
            </a:fld>
            <a:endParaRPr lang="en-US"/>
          </a:p>
        </p:txBody>
      </p:sp>
    </p:spTree>
    <p:extLst>
      <p:ext uri="{BB962C8B-B14F-4D97-AF65-F5344CB8AC3E}">
        <p14:creationId xmlns:p14="http://schemas.microsoft.com/office/powerpoint/2010/main" val="36539032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2403C5-8D83-CA35-6552-258002DF6C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B4EF4E-D2ED-D12C-A56A-4A80FEEA29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6DF2C8-E52B-2C97-5976-31A90709A1DF}"/>
              </a:ext>
            </a:extLst>
          </p:cNvPr>
          <p:cNvSpPr>
            <a:spLocks noGrp="1"/>
          </p:cNvSpPr>
          <p:nvPr>
            <p:ph type="body" idx="1"/>
          </p:nvPr>
        </p:nvSpPr>
        <p:spPr/>
        <p:txBody>
          <a:bodyPr/>
          <a:lstStyle/>
          <a:p>
            <a:r>
              <a:rPr lang="en-US" b="1" dirty="0"/>
              <a:t>Closing Guests</a:t>
            </a:r>
          </a:p>
          <a:p>
            <a:pPr defTabSz="457200"/>
            <a:r>
              <a:rPr lang="en-US" b="0" dirty="0"/>
              <a:t>	Recruiting Tool</a:t>
            </a:r>
          </a:p>
          <a:p>
            <a:pPr defTabSz="457200"/>
            <a:r>
              <a:rPr lang="en-US" b="0" dirty="0"/>
              <a:t>	Way to get in for a little</a:t>
            </a:r>
          </a:p>
          <a:p>
            <a:pPr marL="0" marR="0" lvl="0" indent="0" algn="l" defTabSz="457200" rtl="0" eaLnBrk="1" fontAlgn="auto" latinLnBrk="0" hangingPunct="1">
              <a:lnSpc>
                <a:spcPct val="100000"/>
              </a:lnSpc>
              <a:spcBef>
                <a:spcPts val="0"/>
              </a:spcBef>
              <a:spcAft>
                <a:spcPts val="0"/>
              </a:spcAft>
              <a:buClrTx/>
              <a:buSzTx/>
              <a:buFontTx/>
              <a:buNone/>
              <a:tabLst/>
              <a:defRPr/>
            </a:pPr>
            <a:r>
              <a:rPr lang="en-US" b="1" dirty="0"/>
              <a:t>Reentry Work</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	Cookies Save Lives – Stever Story</a:t>
            </a:r>
          </a:p>
          <a:p>
            <a:pPr marL="0" marR="0" lvl="0" indent="0" algn="l" defTabSz="457200" rtl="0" eaLnBrk="1" fontAlgn="auto" latinLnBrk="0" hangingPunct="1">
              <a:lnSpc>
                <a:spcPct val="100000"/>
              </a:lnSpc>
              <a:spcBef>
                <a:spcPts val="0"/>
              </a:spcBef>
              <a:spcAft>
                <a:spcPts val="0"/>
              </a:spcAft>
              <a:buClrTx/>
              <a:buSzTx/>
              <a:buFontTx/>
              <a:buNone/>
              <a:tabLst/>
              <a:defRPr/>
            </a:pPr>
            <a:r>
              <a:rPr lang="en-US" b="0" dirty="0"/>
              <a:t>	</a:t>
            </a:r>
            <a:r>
              <a:rPr lang="en-US" sz="1200" b="0" kern="1200" dirty="0">
                <a:solidFill>
                  <a:schemeClr val="tx1"/>
                </a:solidFill>
                <a:effectLst/>
                <a:latin typeface="+mn-lt"/>
                <a:ea typeface="+mn-ea"/>
                <a:cs typeface="+mn-cs"/>
              </a:rPr>
              <a:t>Aryan to Reentry Counselor</a:t>
            </a:r>
          </a:p>
          <a:p>
            <a:pPr marL="0" marR="0" lvl="0" indent="0" algn="l" defTabSz="457200" rtl="0" eaLnBrk="1" fontAlgn="auto" latinLnBrk="0" hangingPunct="1">
              <a:lnSpc>
                <a:spcPct val="100000"/>
              </a:lnSpc>
              <a:spcBef>
                <a:spcPts val="0"/>
              </a:spcBef>
              <a:spcAft>
                <a:spcPts val="0"/>
              </a:spcAft>
              <a:buClrTx/>
              <a:buSzTx/>
              <a:buFontTx/>
              <a:buNone/>
              <a:tabLst/>
              <a:defRPr/>
            </a:pPr>
            <a:r>
              <a:rPr lang="en-US" b="0" dirty="0"/>
              <a:t>	</a:t>
            </a:r>
            <a:r>
              <a:rPr lang="en-US" sz="1200" b="0" kern="1200" dirty="0">
                <a:solidFill>
                  <a:schemeClr val="tx1"/>
                </a:solidFill>
                <a:effectLst/>
                <a:latin typeface="+mn-lt"/>
                <a:ea typeface="+mn-ea"/>
                <a:cs typeface="+mn-cs"/>
              </a:rPr>
              <a:t>Resident to Kairos Volunteer</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mn-lt"/>
                <a:ea typeface="+mn-ea"/>
                <a:cs typeface="+mn-cs"/>
              </a:rPr>
              <a:t>	Impacts Staff - </a:t>
            </a:r>
            <a:r>
              <a:rPr lang="en-US" sz="1200" b="1" kern="1200" dirty="0">
                <a:solidFill>
                  <a:schemeClr val="tx1"/>
                </a:solidFill>
                <a:effectLst/>
                <a:latin typeface="+mn-lt"/>
                <a:ea typeface="+mn-ea"/>
                <a:cs typeface="+mn-cs"/>
              </a:rPr>
              <a:t>Chaplain Cahill </a:t>
            </a:r>
            <a:r>
              <a:rPr lang="en-US" sz="1200" b="0" kern="1200" dirty="0">
                <a:solidFill>
                  <a:schemeClr val="tx1"/>
                </a:solidFill>
                <a:effectLst/>
                <a:latin typeface="+mn-lt"/>
                <a:ea typeface="+mn-ea"/>
                <a:cs typeface="+mn-cs"/>
              </a:rPr>
              <a:t>to Volunteer</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mn-lt"/>
                <a:ea typeface="+mn-ea"/>
                <a:cs typeface="+mn-cs"/>
              </a:rPr>
              <a:t>		all sinners</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mn-lt"/>
                <a:ea typeface="+mn-ea"/>
                <a:cs typeface="+mn-cs"/>
              </a:rPr>
              <a:t>		all need Christ</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mn-lt"/>
                <a:ea typeface="+mn-ea"/>
                <a:cs typeface="+mn-cs"/>
              </a:rPr>
              <a:t>		all know that some staff don’t want us there</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b="0" dirty="0"/>
          </a:p>
        </p:txBody>
      </p:sp>
      <p:sp>
        <p:nvSpPr>
          <p:cNvPr id="4" name="Slide Number Placeholder 3">
            <a:extLst>
              <a:ext uri="{FF2B5EF4-FFF2-40B4-BE49-F238E27FC236}">
                <a16:creationId xmlns:a16="http://schemas.microsoft.com/office/drawing/2014/main" id="{CBA6E031-CDE9-BE46-4FCF-2024449A943E}"/>
              </a:ext>
            </a:extLst>
          </p:cNvPr>
          <p:cNvSpPr>
            <a:spLocks noGrp="1"/>
          </p:cNvSpPr>
          <p:nvPr>
            <p:ph type="sldNum" sz="quarter" idx="5"/>
          </p:nvPr>
        </p:nvSpPr>
        <p:spPr/>
        <p:txBody>
          <a:bodyPr/>
          <a:lstStyle/>
          <a:p>
            <a:fld id="{F8C931F9-00D9-4395-B5D0-616B2526D957}" type="slidenum">
              <a:rPr lang="en-US" smtClean="0"/>
              <a:t>15</a:t>
            </a:fld>
            <a:endParaRPr lang="en-US"/>
          </a:p>
        </p:txBody>
      </p:sp>
    </p:spTree>
    <p:extLst>
      <p:ext uri="{BB962C8B-B14F-4D97-AF65-F5344CB8AC3E}">
        <p14:creationId xmlns:p14="http://schemas.microsoft.com/office/powerpoint/2010/main" val="9071714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3BB24A-31E7-E4F5-E800-747450183D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94C1BB-1C7F-3CC2-0E4C-1602AD5B45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E6C135-8BD0-EEB2-4BB0-F29A8EB3E472}"/>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b="1" kern="120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b="0"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en-US" b="0" dirty="0"/>
          </a:p>
        </p:txBody>
      </p:sp>
      <p:sp>
        <p:nvSpPr>
          <p:cNvPr id="4" name="Slide Number Placeholder 3">
            <a:extLst>
              <a:ext uri="{FF2B5EF4-FFF2-40B4-BE49-F238E27FC236}">
                <a16:creationId xmlns:a16="http://schemas.microsoft.com/office/drawing/2014/main" id="{042B9B5A-08D3-07FA-3FDD-3F5844F7D86D}"/>
              </a:ext>
            </a:extLst>
          </p:cNvPr>
          <p:cNvSpPr>
            <a:spLocks noGrp="1"/>
          </p:cNvSpPr>
          <p:nvPr>
            <p:ph type="sldNum" sz="quarter" idx="5"/>
          </p:nvPr>
        </p:nvSpPr>
        <p:spPr/>
        <p:txBody>
          <a:bodyPr/>
          <a:lstStyle/>
          <a:p>
            <a:fld id="{F8C931F9-00D9-4395-B5D0-616B2526D957}" type="slidenum">
              <a:rPr lang="en-US" smtClean="0"/>
              <a:t>16</a:t>
            </a:fld>
            <a:endParaRPr lang="en-US"/>
          </a:p>
        </p:txBody>
      </p:sp>
    </p:spTree>
    <p:extLst>
      <p:ext uri="{BB962C8B-B14F-4D97-AF65-F5344CB8AC3E}">
        <p14:creationId xmlns:p14="http://schemas.microsoft.com/office/powerpoint/2010/main" val="29839810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A26BD2-826F-E778-290B-6B7089A573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E78788-21E6-2965-8F1C-5C1DD99D33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919275-218C-409C-C0E9-D3BF9EFF2864}"/>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Church</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mn-lt"/>
                <a:ea typeface="+mn-ea"/>
                <a:cs typeface="+mn-cs"/>
              </a:rPr>
              <a:t>	1.	Demonstrate fulfilling Jesus’ command</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mn-lt"/>
                <a:ea typeface="+mn-ea"/>
                <a:cs typeface="+mn-cs"/>
              </a:rPr>
              <a:t>		to Congregation and friends:</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mn-lt"/>
                <a:ea typeface="+mn-ea"/>
                <a:cs typeface="+mn-cs"/>
              </a:rPr>
              <a:t>		a)	Coloring placemats</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mn-lt"/>
                <a:ea typeface="+mn-ea"/>
                <a:cs typeface="+mn-cs"/>
              </a:rPr>
              <a:t>			(1)	They keep them forever</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mn-lt"/>
                <a:ea typeface="+mn-ea"/>
                <a:cs typeface="+mn-cs"/>
              </a:rPr>
              <a:t>		b)	Prayer chains</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mn-lt"/>
                <a:ea typeface="+mn-ea"/>
                <a:cs typeface="+mn-cs"/>
              </a:rPr>
              <a:t>		c)	Cookies</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mn-lt"/>
                <a:ea typeface="+mn-ea"/>
                <a:cs typeface="+mn-cs"/>
              </a:rPr>
              <a:t>		d)	Prayer Sign up</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mn-lt"/>
                <a:ea typeface="+mn-ea"/>
                <a:cs typeface="+mn-cs"/>
              </a:rPr>
              <a:t>		e)	Financial</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mn-lt"/>
                <a:ea typeface="+mn-ea"/>
                <a:cs typeface="+mn-cs"/>
              </a:rPr>
              <a:t>	How does this shape the world view of our children, friends and congregation</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b="1" kern="120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b="0"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en-US" b="0" dirty="0"/>
          </a:p>
        </p:txBody>
      </p:sp>
      <p:sp>
        <p:nvSpPr>
          <p:cNvPr id="4" name="Slide Number Placeholder 3">
            <a:extLst>
              <a:ext uri="{FF2B5EF4-FFF2-40B4-BE49-F238E27FC236}">
                <a16:creationId xmlns:a16="http://schemas.microsoft.com/office/drawing/2014/main" id="{96597C5F-9AF6-796D-7D75-A4D330784703}"/>
              </a:ext>
            </a:extLst>
          </p:cNvPr>
          <p:cNvSpPr>
            <a:spLocks noGrp="1"/>
          </p:cNvSpPr>
          <p:nvPr>
            <p:ph type="sldNum" sz="quarter" idx="5"/>
          </p:nvPr>
        </p:nvSpPr>
        <p:spPr/>
        <p:txBody>
          <a:bodyPr/>
          <a:lstStyle/>
          <a:p>
            <a:fld id="{F8C931F9-00D9-4395-B5D0-616B2526D957}" type="slidenum">
              <a:rPr lang="en-US" smtClean="0"/>
              <a:t>17</a:t>
            </a:fld>
            <a:endParaRPr lang="en-US"/>
          </a:p>
        </p:txBody>
      </p:sp>
    </p:spTree>
    <p:extLst>
      <p:ext uri="{BB962C8B-B14F-4D97-AF65-F5344CB8AC3E}">
        <p14:creationId xmlns:p14="http://schemas.microsoft.com/office/powerpoint/2010/main" val="9699559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34148C-3C45-84F9-784C-07F9970BD3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AB410C-4AC9-259B-261B-932E4ED9AA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B5B80D-49C6-7802-A4FA-41BBBA2FE6F7}"/>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b="0" dirty="0"/>
              <a:t>Kairos impacts differently each person it touches</a:t>
            </a:r>
          </a:p>
          <a:p>
            <a:pPr marL="0" marR="0" lvl="0" indent="0" algn="l" defTabSz="457200" rtl="0" eaLnBrk="1" fontAlgn="auto" latinLnBrk="0" hangingPunct="1">
              <a:lnSpc>
                <a:spcPct val="100000"/>
              </a:lnSpc>
              <a:spcBef>
                <a:spcPts val="0"/>
              </a:spcBef>
              <a:spcAft>
                <a:spcPts val="0"/>
              </a:spcAft>
              <a:buClrTx/>
              <a:buSzTx/>
              <a:buFontTx/>
              <a:buNone/>
              <a:tabLst/>
              <a:defRPr/>
            </a:pPr>
            <a:r>
              <a:rPr lang="en-US" b="0" dirty="0"/>
              <a:t>	Some short; some long; </a:t>
            </a:r>
          </a:p>
          <a:p>
            <a:pPr marL="457200" marR="0" lvl="1" indent="0" algn="l" defTabSz="457200" rtl="0" eaLnBrk="1" fontAlgn="auto" latinLnBrk="0" hangingPunct="1">
              <a:lnSpc>
                <a:spcPct val="100000"/>
              </a:lnSpc>
              <a:spcBef>
                <a:spcPts val="0"/>
              </a:spcBef>
              <a:spcAft>
                <a:spcPts val="0"/>
              </a:spcAft>
              <a:buClrTx/>
              <a:buSzTx/>
              <a:buFontTx/>
              <a:buNone/>
              <a:tabLst/>
              <a:defRPr/>
            </a:pPr>
            <a:r>
              <a:rPr lang="en-US" b="0" dirty="0"/>
              <a:t>Some a little; some a lot</a:t>
            </a:r>
          </a:p>
          <a:p>
            <a:pPr marL="0" marR="0" lvl="0" indent="0" algn="l" defTabSz="457200" rtl="0" eaLnBrk="1" fontAlgn="auto" latinLnBrk="0" hangingPunct="1">
              <a:lnSpc>
                <a:spcPct val="100000"/>
              </a:lnSpc>
              <a:spcBef>
                <a:spcPts val="0"/>
              </a:spcBef>
              <a:spcAft>
                <a:spcPts val="0"/>
              </a:spcAft>
              <a:buClrTx/>
              <a:buSzTx/>
              <a:buFontTx/>
              <a:buNone/>
              <a:tabLst/>
              <a:defRPr/>
            </a:pPr>
            <a:r>
              <a:rPr lang="en-US" b="0" dirty="0"/>
              <a:t>		It impacted me a lot:</a:t>
            </a:r>
          </a:p>
          <a:p>
            <a:pPr marL="0" marR="0" lvl="0" indent="0" algn="l" defTabSz="457200" rtl="0" eaLnBrk="1" fontAlgn="auto" latinLnBrk="0" hangingPunct="1">
              <a:lnSpc>
                <a:spcPct val="100000"/>
              </a:lnSpc>
              <a:spcBef>
                <a:spcPts val="0"/>
              </a:spcBef>
              <a:spcAft>
                <a:spcPts val="0"/>
              </a:spcAft>
              <a:buClrTx/>
              <a:buSzTx/>
              <a:buFontTx/>
              <a:buNone/>
              <a:tabLst/>
              <a:defRPr/>
            </a:pPr>
            <a:r>
              <a:rPr lang="en-US" b="0" dirty="0"/>
              <a:t>		Taught me forgiveness</a:t>
            </a:r>
          </a:p>
          <a:p>
            <a:pPr marL="0" marR="0" lvl="0" indent="0" algn="l" defTabSz="457200" rtl="0" eaLnBrk="1" fontAlgn="auto" latinLnBrk="0" hangingPunct="1">
              <a:lnSpc>
                <a:spcPct val="100000"/>
              </a:lnSpc>
              <a:spcBef>
                <a:spcPts val="0"/>
              </a:spcBef>
              <a:spcAft>
                <a:spcPts val="0"/>
              </a:spcAft>
              <a:buClrTx/>
              <a:buSzTx/>
              <a:buFontTx/>
              <a:buNone/>
              <a:tabLst/>
              <a:defRPr/>
            </a:pPr>
            <a:r>
              <a:rPr lang="en-US" b="0" dirty="0"/>
              <a:t>		Never heard that at Church</a:t>
            </a:r>
          </a:p>
          <a:p>
            <a:pPr marL="0" marR="0" lvl="0" indent="0" algn="l" defTabSz="457200" rtl="0" eaLnBrk="1" fontAlgn="auto" latinLnBrk="0" hangingPunct="1">
              <a:lnSpc>
                <a:spcPct val="100000"/>
              </a:lnSpc>
              <a:spcBef>
                <a:spcPts val="0"/>
              </a:spcBef>
              <a:spcAft>
                <a:spcPts val="0"/>
              </a:spcAft>
              <a:buClrTx/>
              <a:buSzTx/>
              <a:buFontTx/>
              <a:buNone/>
              <a:tabLst/>
              <a:defRPr/>
            </a:pPr>
            <a:r>
              <a:rPr lang="en-US" b="1" dirty="0"/>
              <a:t>The need for Kairos’ impact </a:t>
            </a:r>
            <a:r>
              <a:rPr lang="en-US" b="0" dirty="0"/>
              <a:t>goes much deeper into the community than the </a:t>
            </a:r>
            <a:r>
              <a:rPr lang="en-US" b="0" i="1" dirty="0"/>
              <a:t>indirect</a:t>
            </a:r>
            <a:r>
              <a:rPr lang="en-US" b="0" i="0" dirty="0"/>
              <a:t> impact that</a:t>
            </a:r>
            <a:r>
              <a:rPr lang="en-US" b="0" dirty="0"/>
              <a:t> Kairos Inside can provide.</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b="0"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mn-lt"/>
                <a:ea typeface="+mn-ea"/>
                <a:cs typeface="+mn-cs"/>
              </a:rPr>
              <a:t>What about the </a:t>
            </a:r>
            <a:r>
              <a:rPr lang="en-US" sz="1200" b="0" kern="1200" dirty="0" err="1">
                <a:solidFill>
                  <a:schemeClr val="tx1"/>
                </a:solidFill>
                <a:effectLst/>
                <a:latin typeface="+mn-lt"/>
                <a:ea typeface="+mn-ea"/>
                <a:cs typeface="+mn-cs"/>
              </a:rPr>
              <a:t>incarcerated’s</a:t>
            </a:r>
            <a:r>
              <a:rPr lang="en-US" sz="1200" b="0" kern="1200" dirty="0">
                <a:solidFill>
                  <a:schemeClr val="tx1"/>
                </a:solidFill>
                <a:effectLst/>
                <a:latin typeface="+mn-lt"/>
                <a:ea typeface="+mn-ea"/>
                <a:cs typeface="+mn-cs"/>
              </a:rPr>
              <a:t> family on the outside?</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Can God do for them what He is doing for their </a:t>
            </a:r>
            <a:r>
              <a:rPr lang="en-US" sz="1200" i="1" kern="1200" dirty="0">
                <a:solidFill>
                  <a:schemeClr val="tx1"/>
                </a:solidFill>
                <a:effectLst/>
                <a:latin typeface="+mn-lt"/>
                <a:ea typeface="+mn-ea"/>
                <a:cs typeface="+mn-cs"/>
              </a:rPr>
              <a:t>incarcerated</a:t>
            </a:r>
            <a:r>
              <a:rPr lang="en-US" sz="1200" kern="1200" dirty="0">
                <a:solidFill>
                  <a:schemeClr val="tx1"/>
                </a:solidFill>
                <a:effectLst/>
                <a:latin typeface="+mn-lt"/>
                <a:ea typeface="+mn-ea"/>
                <a:cs typeface="+mn-cs"/>
              </a:rPr>
              <a:t> loved ones through Kairos?</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Dawnya </a:t>
            </a:r>
            <a:r>
              <a:rPr lang="en-US" sz="1200" b="0" kern="1200" dirty="0">
                <a:solidFill>
                  <a:schemeClr val="tx1"/>
                </a:solidFill>
                <a:effectLst/>
                <a:latin typeface="+mn-lt"/>
                <a:ea typeface="+mn-ea"/>
                <a:cs typeface="+mn-cs"/>
              </a:rPr>
              <a:t>is going to show you just how Kairos volunteers are impacting the </a:t>
            </a:r>
            <a:r>
              <a:rPr lang="en-US" sz="1200" b="0" kern="1200" dirty="0" err="1">
                <a:solidFill>
                  <a:schemeClr val="tx1"/>
                </a:solidFill>
                <a:effectLst/>
                <a:latin typeface="+mn-lt"/>
                <a:ea typeface="+mn-ea"/>
                <a:cs typeface="+mn-cs"/>
              </a:rPr>
              <a:t>incarcerated’s</a:t>
            </a:r>
            <a:r>
              <a:rPr lang="en-US" sz="1200" b="0" kern="1200" dirty="0">
                <a:solidFill>
                  <a:schemeClr val="tx1"/>
                </a:solidFill>
                <a:effectLst/>
                <a:latin typeface="+mn-lt"/>
                <a:ea typeface="+mn-ea"/>
                <a:cs typeface="+mn-cs"/>
              </a:rPr>
              <a:t> loved ones in communities around the world.</a:t>
            </a:r>
            <a:endParaRPr lang="en-US" b="1"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en-US" b="0" dirty="0"/>
          </a:p>
        </p:txBody>
      </p:sp>
      <p:sp>
        <p:nvSpPr>
          <p:cNvPr id="4" name="Slide Number Placeholder 3">
            <a:extLst>
              <a:ext uri="{FF2B5EF4-FFF2-40B4-BE49-F238E27FC236}">
                <a16:creationId xmlns:a16="http://schemas.microsoft.com/office/drawing/2014/main" id="{D9C281F8-F2D4-9B22-CC35-CCBB19EEBCDE}"/>
              </a:ext>
            </a:extLst>
          </p:cNvPr>
          <p:cNvSpPr>
            <a:spLocks noGrp="1"/>
          </p:cNvSpPr>
          <p:nvPr>
            <p:ph type="sldNum" sz="quarter" idx="5"/>
          </p:nvPr>
        </p:nvSpPr>
        <p:spPr/>
        <p:txBody>
          <a:bodyPr/>
          <a:lstStyle/>
          <a:p>
            <a:fld id="{F8C931F9-00D9-4395-B5D0-616B2526D957}" type="slidenum">
              <a:rPr lang="en-US" smtClean="0"/>
              <a:t>18</a:t>
            </a:fld>
            <a:endParaRPr lang="en-US"/>
          </a:p>
        </p:txBody>
      </p:sp>
    </p:spTree>
    <p:extLst>
      <p:ext uri="{BB962C8B-B14F-4D97-AF65-F5344CB8AC3E}">
        <p14:creationId xmlns:p14="http://schemas.microsoft.com/office/powerpoint/2010/main" val="27306824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8463" y="692150"/>
            <a:ext cx="6154737" cy="3463925"/>
          </a:xfrm>
        </p:spPr>
      </p:sp>
      <p:sp>
        <p:nvSpPr>
          <p:cNvPr id="3" name="Notes Placeholder 2"/>
          <p:cNvSpPr>
            <a:spLocks noGrp="1"/>
          </p:cNvSpPr>
          <p:nvPr>
            <p:ph type="body" idx="1"/>
          </p:nvPr>
        </p:nvSpPr>
        <p:spPr/>
        <p:txBody>
          <a:bodyPr/>
          <a:lstStyle/>
          <a:p>
            <a:r>
              <a:rPr lang="en-US" sz="1100" b="0" i="0" u="none" strike="noStrike" cap="none" dirty="0">
                <a:solidFill>
                  <a:srgbClr val="000000"/>
                </a:solidFill>
                <a:effectLst/>
                <a:latin typeface="Arial"/>
                <a:ea typeface="Arial"/>
                <a:cs typeface="Arial"/>
                <a:sym typeface="Arial"/>
              </a:rPr>
              <a:t>The idea of Kairos Outside came from the Chaplain at San Quentin State Correctional Facility in California. It was 1989, and he felt the prisoners who became involved in the Kairos program in the first Kairos Inside Weekend were now open to family unity. This “idea” became reality in Northern California in 1990---and I attended my first Kairos Outside weekend as a Guest in 2012. Even though it was 22 years later, the weekend was amazing. There was someone to meet me at the camp in Tyler--although I was 45 minutes late, they took in my bags and to dinner. I then began what was to be a life-long journey that changed my life.</a:t>
            </a:r>
          </a:p>
          <a:p>
            <a:r>
              <a:rPr lang="en-US" sz="1100" b="0" i="0" u="none" strike="noStrike" cap="none" dirty="0">
                <a:solidFill>
                  <a:srgbClr val="000000"/>
                </a:solidFill>
                <a:effectLst/>
                <a:latin typeface="Arial"/>
                <a:ea typeface="Arial"/>
                <a:cs typeface="Arial"/>
                <a:sym typeface="Arial"/>
              </a:rPr>
              <a:t>How could a weekend—three days—change someone’s life? We are going to look into the lifespan of a Kairos Outside volunteer and the behavior and psychological processes that occur within the “Kairos” group. This is referred to as Group Dynamics, and I will reference the Science Behind Kairos as well. Many of these principles can be directed toward Torch although their process is much different. </a:t>
            </a:r>
          </a:p>
          <a:p>
            <a:endParaRPr lang="en-US" dirty="0"/>
          </a:p>
        </p:txBody>
      </p:sp>
    </p:spTree>
    <p:extLst>
      <p:ext uri="{BB962C8B-B14F-4D97-AF65-F5344CB8AC3E}">
        <p14:creationId xmlns:p14="http://schemas.microsoft.com/office/powerpoint/2010/main" val="39278464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p4:notes"/>
          <p:cNvSpPr txBox="1">
            <a:spLocks noGrp="1"/>
          </p:cNvSpPr>
          <p:nvPr>
            <p:ph type="body" idx="1"/>
          </p:nvPr>
        </p:nvSpPr>
        <p:spPr>
          <a:xfrm>
            <a:off x="695000" y="4387125"/>
            <a:ext cx="5560050" cy="415622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100" b="0" i="0" u="none" strike="noStrike" cap="none" dirty="0">
                <a:solidFill>
                  <a:srgbClr val="000000"/>
                </a:solidFill>
                <a:effectLst/>
                <a:latin typeface="Arial"/>
                <a:ea typeface="Arial"/>
                <a:cs typeface="Arial"/>
                <a:sym typeface="Arial"/>
              </a:rPr>
              <a:t>Weekends are meant to be the starting point—they reach into a person’s life and fill them up in ways that only God knows they need. Truly, the weekend is designed to meet the needs as you see here in Maslow’s Hierarchy of Needs. On the Weekend Physiological, Safety, and Social needs are met. I understand the Weekend looks different in Torch, but the same concept is there. </a:t>
            </a:r>
            <a:endParaRPr dirty="0"/>
          </a:p>
        </p:txBody>
      </p:sp>
      <p:sp>
        <p:nvSpPr>
          <p:cNvPr id="77" name="Google Shape;77;p4:notes"/>
          <p:cNvSpPr>
            <a:spLocks noGrp="1" noRot="1" noChangeAspect="1"/>
          </p:cNvSpPr>
          <p:nvPr>
            <p:ph type="sldImg" idx="2"/>
          </p:nvPr>
        </p:nvSpPr>
        <p:spPr>
          <a:xfrm>
            <a:off x="398463" y="692150"/>
            <a:ext cx="6154737" cy="34639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3:notes"/>
          <p:cNvSpPr txBox="1">
            <a:spLocks noGrp="1"/>
          </p:cNvSpPr>
          <p:nvPr>
            <p:ph type="body" idx="1"/>
          </p:nvPr>
        </p:nvSpPr>
        <p:spPr>
          <a:xfrm>
            <a:off x="695000" y="4387125"/>
            <a:ext cx="5560050" cy="4156225"/>
          </a:xfrm>
          <a:prstGeom prst="rect">
            <a:avLst/>
          </a:prstGeom>
        </p:spPr>
        <p:txBody>
          <a:bodyPr spcFirstLastPara="1" wrap="square" lIns="91425" tIns="91425" rIns="91425" bIns="91425" anchor="t" anchorCtr="0">
            <a:noAutofit/>
          </a:bodyPr>
          <a:lstStyle/>
          <a:p>
            <a:r>
              <a:rPr lang="en-US" sz="1100" b="0" i="0" u="none" strike="noStrike" cap="none" dirty="0">
                <a:solidFill>
                  <a:srgbClr val="000000"/>
                </a:solidFill>
                <a:effectLst/>
                <a:latin typeface="Arial"/>
                <a:ea typeface="Arial"/>
                <a:cs typeface="Arial"/>
                <a:sym typeface="Arial"/>
              </a:rPr>
              <a:t>The purpose  of the Weekend is to give the Guest the reassurance that sharing and community are necessary and we then open the door to friendships. In Group dynamics we are in the Inclusion: “Why am I here” phase. Guests come to us from different walks of life, but they have one thing that is the same: they are impacted by incarceration. With this is a mind-set—do not trust what is going to happen because rejection is a real thing. And I probably deserve it.</a:t>
            </a:r>
          </a:p>
          <a:p>
            <a:r>
              <a:rPr lang="en-US" sz="1100" b="0" i="0" u="none" strike="noStrike" cap="none" dirty="0">
                <a:solidFill>
                  <a:srgbClr val="000000"/>
                </a:solidFill>
                <a:effectLst/>
                <a:latin typeface="Arial"/>
                <a:ea typeface="Arial"/>
                <a:cs typeface="Arial"/>
                <a:sym typeface="Arial"/>
              </a:rPr>
              <a:t>The Weekend is designed to meet them where they are and offer a group that understands and supports them. During the Weekend there are 12 or 13 talks that are interrelated and build on each other to form one statement: God loves us all, completely and unconditionally, and all of us are accepted as we are, who we are, where we are. (2026 KO Manual pg. 148) We shower them with Agape love throughout, and on Sundays they are our Kairos sisters, and we celebrate them in Closing. </a:t>
            </a:r>
          </a:p>
          <a:p>
            <a:endParaRPr lang="en-US" sz="1100" b="0" i="0" u="none" strike="noStrike" cap="none" dirty="0">
              <a:solidFill>
                <a:srgbClr val="000000"/>
              </a:solidFill>
              <a:effectLst/>
              <a:latin typeface="Arial"/>
              <a:ea typeface="Arial"/>
              <a:cs typeface="Arial"/>
              <a:sym typeface="Arial"/>
            </a:endParaRPr>
          </a:p>
        </p:txBody>
      </p:sp>
      <p:sp>
        <p:nvSpPr>
          <p:cNvPr id="88" name="Google Shape;88;p3:notes"/>
          <p:cNvSpPr>
            <a:spLocks noGrp="1" noRot="1" noChangeAspect="1"/>
          </p:cNvSpPr>
          <p:nvPr>
            <p:ph type="sldImg" idx="2"/>
          </p:nvPr>
        </p:nvSpPr>
        <p:spPr>
          <a:xfrm>
            <a:off x="398463" y="692150"/>
            <a:ext cx="6154737" cy="34639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Jesus, come join us</a:t>
            </a:r>
          </a:p>
          <a:p>
            <a:r>
              <a:rPr lang="en-US" sz="1200" b="0" i="0" kern="1200" dirty="0">
                <a:solidFill>
                  <a:schemeClr val="tx1"/>
                </a:solidFill>
                <a:effectLst/>
                <a:latin typeface="+mn-lt"/>
                <a:ea typeface="+mn-ea"/>
                <a:cs typeface="+mn-cs"/>
              </a:rPr>
              <a:t>in this Kairos journey</a:t>
            </a:r>
          </a:p>
          <a:p>
            <a:r>
              <a:rPr lang="en-US" sz="1200" b="0" i="0" kern="1200" dirty="0">
                <a:solidFill>
                  <a:schemeClr val="tx1"/>
                </a:solidFill>
                <a:effectLst/>
                <a:latin typeface="+mn-lt"/>
                <a:ea typeface="+mn-ea"/>
                <a:cs typeface="+mn-cs"/>
              </a:rPr>
              <a:t>as we seek to follow Your will and Your command</a:t>
            </a:r>
          </a:p>
          <a:p>
            <a:r>
              <a:rPr lang="en-US" sz="1200" b="0" i="0" kern="1200" dirty="0">
                <a:solidFill>
                  <a:schemeClr val="tx1"/>
                </a:solidFill>
                <a:effectLst/>
                <a:latin typeface="+mn-lt"/>
                <a:ea typeface="+mn-ea"/>
                <a:cs typeface="+mn-cs"/>
              </a:rPr>
              <a:t>To bring Your Love to the incarcerated and to their loved ones</a:t>
            </a:r>
          </a:p>
          <a:p>
            <a:br>
              <a:rPr lang="en-US" dirty="0"/>
            </a:br>
            <a:r>
              <a:rPr lang="en-US" sz="1200" kern="1200" dirty="0">
                <a:solidFill>
                  <a:schemeClr val="tx1"/>
                </a:solidFill>
                <a:effectLst/>
                <a:latin typeface="+mn-lt"/>
                <a:ea typeface="+mn-ea"/>
                <a:cs typeface="+mn-cs"/>
              </a:rPr>
              <a:t>Thank you Jesus for everyone here … for they took to heart Your command to visit the incarcerated.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 for the support of each volunteer’s family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 for the support of friends and churches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 for the Kairos staff</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	… pour hearts into program .. Fruitful &amp; rewarding</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	… planning the conference</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Teach us to love, not only those we serve through Kairos, </a:t>
            </a:r>
          </a:p>
          <a:p>
            <a:r>
              <a:rPr lang="en-US" sz="1200" b="0" i="0" kern="1200" dirty="0">
                <a:solidFill>
                  <a:schemeClr val="tx1"/>
                </a:solidFill>
                <a:effectLst/>
                <a:latin typeface="+mn-lt"/>
                <a:ea typeface="+mn-ea"/>
                <a:cs typeface="+mn-cs"/>
              </a:rPr>
              <a:t>but everyone we meet as you love us</a:t>
            </a:r>
          </a:p>
          <a:p>
            <a:r>
              <a:rPr lang="en-US" sz="1200" b="0" i="0" kern="1200" dirty="0">
                <a:solidFill>
                  <a:schemeClr val="tx1"/>
                </a:solidFill>
                <a:effectLst/>
                <a:latin typeface="+mn-lt"/>
                <a:ea typeface="+mn-ea"/>
                <a:cs typeface="+mn-cs"/>
              </a:rPr>
              <a:t>Teach us to give ourselves as you give yourself</a:t>
            </a:r>
          </a:p>
          <a:p>
            <a:r>
              <a:rPr lang="en-US" sz="1200" b="0" i="0" kern="1200" dirty="0">
                <a:solidFill>
                  <a:schemeClr val="tx1"/>
                </a:solidFill>
                <a:effectLst/>
                <a:latin typeface="+mn-lt"/>
                <a:ea typeface="+mn-ea"/>
                <a:cs typeface="+mn-cs"/>
              </a:rPr>
              <a:t>So that Your beautiful and perfect kingdom</a:t>
            </a:r>
          </a:p>
          <a:p>
            <a:r>
              <a:rPr lang="en-US" sz="1200" b="0" i="0" kern="1200" dirty="0">
                <a:solidFill>
                  <a:schemeClr val="tx1"/>
                </a:solidFill>
                <a:effectLst/>
                <a:latin typeface="+mn-lt"/>
                <a:ea typeface="+mn-ea"/>
                <a:cs typeface="+mn-cs"/>
              </a:rPr>
              <a:t>might be made present to all.</a:t>
            </a:r>
          </a:p>
        </p:txBody>
      </p:sp>
      <p:sp>
        <p:nvSpPr>
          <p:cNvPr id="4" name="Slide Number Placeholder 3"/>
          <p:cNvSpPr>
            <a:spLocks noGrp="1"/>
          </p:cNvSpPr>
          <p:nvPr>
            <p:ph type="sldNum" sz="quarter" idx="5"/>
          </p:nvPr>
        </p:nvSpPr>
        <p:spPr/>
        <p:txBody>
          <a:bodyPr/>
          <a:lstStyle/>
          <a:p>
            <a:fld id="{F8C931F9-00D9-4395-B5D0-616B2526D957}" type="slidenum">
              <a:rPr lang="en-US" smtClean="0"/>
              <a:t>4</a:t>
            </a:fld>
            <a:endParaRPr lang="en-US"/>
          </a:p>
        </p:txBody>
      </p:sp>
    </p:spTree>
    <p:extLst>
      <p:ext uri="{BB962C8B-B14F-4D97-AF65-F5344CB8AC3E}">
        <p14:creationId xmlns:p14="http://schemas.microsoft.com/office/powerpoint/2010/main" val="28784616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9:notes"/>
          <p:cNvSpPr txBox="1">
            <a:spLocks noGrp="1"/>
          </p:cNvSpPr>
          <p:nvPr>
            <p:ph type="body" idx="1"/>
          </p:nvPr>
        </p:nvSpPr>
        <p:spPr>
          <a:xfrm>
            <a:off x="695000" y="4387125"/>
            <a:ext cx="5560050" cy="415622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100" b="0" i="0" u="none" strike="noStrike" cap="none" dirty="0">
                <a:solidFill>
                  <a:srgbClr val="000000"/>
                </a:solidFill>
                <a:effectLst/>
                <a:latin typeface="Arial"/>
                <a:ea typeface="Arial"/>
                <a:cs typeface="Arial"/>
                <a:sym typeface="Arial"/>
              </a:rPr>
              <a:t>Although the weekend is over the journey is not over. For Kairos Outside, team contacts are instructed to remain in contact for 6 months after the Weekend. We invite them to SWAP groups they were introduced into on the Weekend, we follow-up at the Reunion by asking them to fill out volunteer questionnaires and get them on Team—if that is best for the Team. In Group Dynamics we are in Power &amp; Control: “Do I demonstrate respect for others?” The behavior that is shown during this time determines what is best for the Team….and for the individual as the grow in their journey.</a:t>
            </a:r>
            <a:endParaRPr dirty="0"/>
          </a:p>
        </p:txBody>
      </p:sp>
      <p:sp>
        <p:nvSpPr>
          <p:cNvPr id="111" name="Google Shape;111;p9:notes"/>
          <p:cNvSpPr>
            <a:spLocks noGrp="1" noRot="1" noChangeAspect="1"/>
          </p:cNvSpPr>
          <p:nvPr>
            <p:ph type="sldImg" idx="2"/>
          </p:nvPr>
        </p:nvSpPr>
        <p:spPr>
          <a:xfrm>
            <a:off x="398463" y="692150"/>
            <a:ext cx="6154737" cy="34639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3eb5af0cc8b_0_8:notes"/>
          <p:cNvSpPr>
            <a:spLocks noGrp="1" noRot="1" noChangeAspect="1"/>
          </p:cNvSpPr>
          <p:nvPr>
            <p:ph type="sldImg" idx="2"/>
          </p:nvPr>
        </p:nvSpPr>
        <p:spPr>
          <a:xfrm>
            <a:off x="398463" y="692150"/>
            <a:ext cx="6154737" cy="34639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 name="Google Shape;99;g3eb5af0cc8b_0_8:notes"/>
          <p:cNvSpPr txBox="1">
            <a:spLocks noGrp="1"/>
          </p:cNvSpPr>
          <p:nvPr>
            <p:ph type="body" idx="1"/>
          </p:nvPr>
        </p:nvSpPr>
        <p:spPr>
          <a:xfrm>
            <a:off x="695000" y="4387125"/>
            <a:ext cx="5560200" cy="4156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100" b="0" i="0" u="none" strike="noStrike" cap="none" dirty="0">
                <a:solidFill>
                  <a:srgbClr val="000000"/>
                </a:solidFill>
                <a:effectLst/>
                <a:latin typeface="Arial"/>
                <a:ea typeface="Arial"/>
                <a:cs typeface="Arial"/>
                <a:sym typeface="Arial"/>
              </a:rPr>
              <a:t>After watching them work in a Core Team position and how they are able to handle an Inside position and Outside position, we then ask them onto the Leadership Track.  All of this time we are building on what has been accomplished on the Weekend, and we are now in the Esteem portion of the Hierarchy of Needs. In Group dynamics we are in Affection: “Can I be an encouragement to others on our team? “Do I Listen, Listen, Love, Love?” “Am I loving unconditionally?” These questions can often be answered with a “NO!” and lead us to cry to Jesus and ask for His help and forgiveness. None of us are perfect…but we are imperfect together as we journey together. </a:t>
            </a:r>
            <a:endParaRPr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a:extLst>
            <a:ext uri="{FF2B5EF4-FFF2-40B4-BE49-F238E27FC236}">
              <a16:creationId xmlns:a16="http://schemas.microsoft.com/office/drawing/2014/main" id="{11AFBD15-05B5-7DF5-03FA-7AF7E77EFE4C}"/>
            </a:ext>
          </a:extLst>
        </p:cNvPr>
        <p:cNvGrpSpPr/>
        <p:nvPr/>
      </p:nvGrpSpPr>
      <p:grpSpPr>
        <a:xfrm>
          <a:off x="0" y="0"/>
          <a:ext cx="0" cy="0"/>
          <a:chOff x="0" y="0"/>
          <a:chExt cx="0" cy="0"/>
        </a:xfrm>
      </p:grpSpPr>
      <p:sp>
        <p:nvSpPr>
          <p:cNvPr id="76" name="Google Shape;76;p4:notes">
            <a:extLst>
              <a:ext uri="{FF2B5EF4-FFF2-40B4-BE49-F238E27FC236}">
                <a16:creationId xmlns:a16="http://schemas.microsoft.com/office/drawing/2014/main" id="{E6F62971-71C4-D93B-2071-F7FAD897D973}"/>
              </a:ext>
            </a:extLst>
          </p:cNvPr>
          <p:cNvSpPr txBox="1">
            <a:spLocks noGrp="1"/>
          </p:cNvSpPr>
          <p:nvPr>
            <p:ph type="body" idx="1"/>
          </p:nvPr>
        </p:nvSpPr>
        <p:spPr>
          <a:xfrm>
            <a:off x="695000" y="4387125"/>
            <a:ext cx="5560050" cy="415622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100" b="0" i="0" u="none" strike="noStrike" cap="none" dirty="0">
                <a:solidFill>
                  <a:srgbClr val="000000"/>
                </a:solidFill>
                <a:effectLst/>
                <a:latin typeface="Arial"/>
                <a:ea typeface="Arial"/>
                <a:cs typeface="Arial"/>
                <a:sym typeface="Arial"/>
              </a:rPr>
              <a:t>Weekends are meant to be the starting point—they reach into a person’s life and fill them up in ways that only God knows they need. Truly, the weekend is designed to meet the needs as you see here in Maslow’s Hierarchy of Needs. On the Weekend Physiological, Safety, and Social needs are met. I understand the Weekend looks different in Torch, but the same concept is there. </a:t>
            </a:r>
            <a:endParaRPr dirty="0"/>
          </a:p>
        </p:txBody>
      </p:sp>
      <p:sp>
        <p:nvSpPr>
          <p:cNvPr id="77" name="Google Shape;77;p4:notes">
            <a:extLst>
              <a:ext uri="{FF2B5EF4-FFF2-40B4-BE49-F238E27FC236}">
                <a16:creationId xmlns:a16="http://schemas.microsoft.com/office/drawing/2014/main" id="{ED87584C-70D6-B970-041D-64ADF9ADDA1D}"/>
              </a:ext>
            </a:extLst>
          </p:cNvPr>
          <p:cNvSpPr>
            <a:spLocks noGrp="1" noRot="1" noChangeAspect="1"/>
          </p:cNvSpPr>
          <p:nvPr>
            <p:ph type="sldImg" idx="2"/>
          </p:nvPr>
        </p:nvSpPr>
        <p:spPr>
          <a:xfrm>
            <a:off x="398463" y="692150"/>
            <a:ext cx="6154737" cy="34639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188553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6:notes"/>
          <p:cNvSpPr txBox="1">
            <a:spLocks noGrp="1"/>
          </p:cNvSpPr>
          <p:nvPr>
            <p:ph type="body" idx="1"/>
          </p:nvPr>
        </p:nvSpPr>
        <p:spPr>
          <a:xfrm>
            <a:off x="695000" y="4387125"/>
            <a:ext cx="5560050" cy="4156225"/>
          </a:xfrm>
          <a:prstGeom prst="rect">
            <a:avLst/>
          </a:prstGeom>
        </p:spPr>
        <p:txBody>
          <a:bodyPr spcFirstLastPara="1" wrap="square" lIns="91425" tIns="91425" rIns="91425" bIns="91425" anchor="t" anchorCtr="0">
            <a:noAutofit/>
          </a:bodyPr>
          <a:lstStyle/>
          <a:p>
            <a:r>
              <a:rPr lang="en-US" sz="1100" b="0" i="0" u="none" strike="noStrike" cap="none" dirty="0">
                <a:solidFill>
                  <a:srgbClr val="000000"/>
                </a:solidFill>
                <a:effectLst/>
                <a:latin typeface="Arial"/>
                <a:ea typeface="Arial"/>
                <a:cs typeface="Arial"/>
                <a:sym typeface="Arial"/>
              </a:rPr>
              <a:t>And the teacher in me wants to ask if the journey is </a:t>
            </a:r>
            <a:r>
              <a:rPr lang="en-US" sz="1100" b="1" i="1" u="none" strike="noStrike" cap="none" dirty="0">
                <a:solidFill>
                  <a:srgbClr val="000000"/>
                </a:solidFill>
                <a:effectLst/>
                <a:latin typeface="Arial"/>
                <a:ea typeface="Arial"/>
                <a:cs typeface="Arial"/>
                <a:sym typeface="Arial"/>
              </a:rPr>
              <a:t>successful</a:t>
            </a:r>
            <a:r>
              <a:rPr lang="en-US" sz="1100" b="0" i="0" u="none" strike="noStrike" cap="none" dirty="0">
                <a:solidFill>
                  <a:srgbClr val="000000"/>
                </a:solidFill>
                <a:effectLst/>
                <a:latin typeface="Arial"/>
                <a:ea typeface="Arial"/>
                <a:cs typeface="Arial"/>
                <a:sym typeface="Arial"/>
              </a:rPr>
              <a:t>…are we as a unit staying within the Riverbanks and following the Manual as best as we can? In whichever program you are in-Inside, Outside, or Torch--the steps in our journey have been walked before and the Kairos wisdom is in these documents.  Are we fulfilling the Mission statement of the Kairos Prison Ministry? </a:t>
            </a:r>
          </a:p>
          <a:p>
            <a:r>
              <a:rPr lang="en-US" sz="1100" b="0" i="0" u="none" strike="noStrike" cap="none" dirty="0">
                <a:solidFill>
                  <a:srgbClr val="000000"/>
                </a:solidFill>
                <a:effectLst/>
                <a:latin typeface="Arial"/>
                <a:ea typeface="Arial"/>
                <a:cs typeface="Arial"/>
                <a:sym typeface="Arial"/>
              </a:rPr>
              <a:t> </a:t>
            </a:r>
          </a:p>
          <a:p>
            <a:r>
              <a:rPr lang="en-US" sz="1100" b="0" i="0" u="none" strike="noStrike" cap="none" dirty="0">
                <a:solidFill>
                  <a:srgbClr val="000000"/>
                </a:solidFill>
                <a:effectLst/>
                <a:latin typeface="Arial"/>
                <a:ea typeface="Arial"/>
                <a:cs typeface="Arial"/>
                <a:sym typeface="Arial"/>
              </a:rPr>
              <a:t>The Mission of the Kairos Prison Ministry is to share the transforming love and forgiveness of Jesus Christ to </a:t>
            </a:r>
            <a:r>
              <a:rPr lang="en-US" sz="1100" b="1" i="0" u="none" strike="noStrike" cap="none" dirty="0">
                <a:solidFill>
                  <a:srgbClr val="000000"/>
                </a:solidFill>
                <a:effectLst/>
                <a:latin typeface="Arial"/>
                <a:ea typeface="Arial"/>
                <a:cs typeface="Arial"/>
                <a:sym typeface="Arial"/>
              </a:rPr>
              <a:t>impact</a:t>
            </a:r>
            <a:r>
              <a:rPr lang="en-US" sz="1100" b="0" i="0" u="none" strike="noStrike" cap="none" dirty="0">
                <a:solidFill>
                  <a:srgbClr val="000000"/>
                </a:solidFill>
                <a:effectLst/>
                <a:latin typeface="Arial"/>
                <a:ea typeface="Arial"/>
                <a:cs typeface="Arial"/>
                <a:sym typeface="Arial"/>
              </a:rPr>
              <a:t> the hearts and lives of incarcerated men, women, and youth, as well as their families, to become loving and productive citizens of their communities. </a:t>
            </a:r>
          </a:p>
          <a:p>
            <a:pPr marL="0" lvl="0" indent="0" algn="l" rtl="0">
              <a:spcBef>
                <a:spcPts val="0"/>
              </a:spcBef>
              <a:spcAft>
                <a:spcPts val="0"/>
              </a:spcAft>
              <a:buNone/>
            </a:pPr>
            <a:endParaRPr dirty="0"/>
          </a:p>
        </p:txBody>
      </p:sp>
      <p:sp>
        <p:nvSpPr>
          <p:cNvPr id="121" name="Google Shape;121;p6:notes"/>
          <p:cNvSpPr>
            <a:spLocks noGrp="1" noRot="1" noChangeAspect="1"/>
          </p:cNvSpPr>
          <p:nvPr>
            <p:ph type="sldImg" idx="2"/>
          </p:nvPr>
        </p:nvSpPr>
        <p:spPr>
          <a:xfrm>
            <a:off x="398463" y="692150"/>
            <a:ext cx="6154737" cy="34639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2:notes"/>
          <p:cNvSpPr txBox="1">
            <a:spLocks noGrp="1"/>
          </p:cNvSpPr>
          <p:nvPr>
            <p:ph type="body" idx="1"/>
          </p:nvPr>
        </p:nvSpPr>
        <p:spPr>
          <a:xfrm>
            <a:off x="695000" y="4387125"/>
            <a:ext cx="5560050" cy="4156225"/>
          </a:xfrm>
          <a:prstGeom prst="rect">
            <a:avLst/>
          </a:prstGeom>
        </p:spPr>
        <p:txBody>
          <a:bodyPr spcFirstLastPara="1" wrap="square" lIns="91425" tIns="91425" rIns="91425" bIns="91425" anchor="t" anchorCtr="0">
            <a:noAutofit/>
          </a:bodyPr>
          <a:lstStyle/>
          <a:p>
            <a:r>
              <a:rPr lang="en-US" sz="1100" b="0" i="0" u="none" strike="noStrike" cap="none" dirty="0">
                <a:solidFill>
                  <a:srgbClr val="000000"/>
                </a:solidFill>
                <a:effectLst/>
                <a:latin typeface="Arial"/>
                <a:ea typeface="Arial"/>
                <a:cs typeface="Arial"/>
                <a:sym typeface="Arial"/>
              </a:rPr>
              <a:t>Has Kairos impacted the hearts and lives of the men, women, and youth we have served? Are we more loving and productive citizens of our communities? Have we been impacted?</a:t>
            </a:r>
          </a:p>
          <a:p>
            <a:r>
              <a:rPr lang="en-US" sz="1100" b="0" i="0" u="none" strike="noStrike" cap="none" dirty="0">
                <a:solidFill>
                  <a:srgbClr val="000000"/>
                </a:solidFill>
                <a:effectLst/>
                <a:latin typeface="Arial"/>
                <a:ea typeface="Arial"/>
                <a:cs typeface="Arial"/>
                <a:sym typeface="Arial"/>
              </a:rPr>
              <a:t>I have been working with Kairos Outside of East Texas since I was a guest. I have seen this played out in so many ways. When we had a Kairos sisters’ husband pass away and our community has come to the Memorial service…I looked up through my tears and saw pew after pew of red KO East TX shirts.</a:t>
            </a:r>
          </a:p>
          <a:p>
            <a:r>
              <a:rPr lang="en-US" sz="1100" b="0" i="0" u="none" strike="noStrike" cap="none" dirty="0">
                <a:solidFill>
                  <a:srgbClr val="000000"/>
                </a:solidFill>
                <a:effectLst/>
                <a:latin typeface="Arial"/>
                <a:ea typeface="Arial"/>
                <a:cs typeface="Arial"/>
                <a:sym typeface="Arial"/>
              </a:rPr>
              <a:t>I have gone to visit others in a surprise long hospital stay, and have been told how a Kairos volunteer-who lived 45 minutes away-had spent nights in the hospital with them and they have then taken their child to school the next day.</a:t>
            </a:r>
          </a:p>
          <a:p>
            <a:r>
              <a:rPr lang="en-US" sz="1100" b="0" i="0" u="none" strike="noStrike" cap="none" dirty="0">
                <a:solidFill>
                  <a:srgbClr val="000000"/>
                </a:solidFill>
                <a:effectLst/>
                <a:latin typeface="Arial"/>
                <a:ea typeface="Arial"/>
                <a:cs typeface="Arial"/>
                <a:sym typeface="Arial"/>
              </a:rPr>
              <a:t>Sharing our life with others…this is the impact of Kairos. </a:t>
            </a:r>
          </a:p>
          <a:p>
            <a:r>
              <a:rPr lang="en-US" sz="1100" b="0" i="0" u="none" strike="noStrike" cap="none" dirty="0">
                <a:solidFill>
                  <a:srgbClr val="000000"/>
                </a:solidFill>
                <a:effectLst/>
                <a:latin typeface="Arial"/>
                <a:ea typeface="Arial"/>
                <a:cs typeface="Arial"/>
                <a:sym typeface="Arial"/>
              </a:rPr>
              <a:t>I have asked for testimonies from others in my unit, and several spoke to my heart: </a:t>
            </a:r>
          </a:p>
          <a:p>
            <a:r>
              <a:rPr lang="en-US" sz="1100" b="1" i="0" u="none" strike="noStrike" cap="none" dirty="0">
                <a:solidFill>
                  <a:srgbClr val="000000"/>
                </a:solidFill>
                <a:effectLst/>
                <a:latin typeface="Arial"/>
                <a:ea typeface="Arial"/>
                <a:cs typeface="Arial"/>
                <a:sym typeface="Arial"/>
              </a:rPr>
              <a:t>I would rate this experience a 10 out of 10 without hesitation. Kairos Outside of East Texas gave me healing, hope, friendship, and a sisterhood that I will forever cherish.</a:t>
            </a:r>
            <a:endParaRPr lang="en-US" sz="1100" b="0" i="0" u="none" strike="noStrike" cap="none" dirty="0">
              <a:solidFill>
                <a:srgbClr val="000000"/>
              </a:solidFill>
              <a:effectLst/>
              <a:latin typeface="Arial"/>
              <a:ea typeface="Arial"/>
              <a:cs typeface="Arial"/>
              <a:sym typeface="Arial"/>
            </a:endParaRPr>
          </a:p>
          <a:p>
            <a:r>
              <a:rPr lang="en-US" sz="1100" b="1" i="0" u="none" strike="noStrike" cap="none" dirty="0">
                <a:solidFill>
                  <a:srgbClr val="000000"/>
                </a:solidFill>
                <a:effectLst/>
                <a:latin typeface="Arial"/>
                <a:ea typeface="Arial"/>
                <a:cs typeface="Arial"/>
                <a:sym typeface="Arial"/>
              </a:rPr>
              <a:t>What makes Kairos so special is the way it creates a safe space for people to experience hope, healing, forgiveness, and genuine connection.</a:t>
            </a:r>
            <a:endParaRPr lang="en-US" sz="1100" b="0" i="0" u="none" strike="noStrike" cap="none" dirty="0">
              <a:solidFill>
                <a:srgbClr val="000000"/>
              </a:solidFill>
              <a:effectLst/>
              <a:latin typeface="Arial"/>
              <a:ea typeface="Arial"/>
              <a:cs typeface="Arial"/>
              <a:sym typeface="Arial"/>
            </a:endParaRPr>
          </a:p>
          <a:p>
            <a:r>
              <a:rPr lang="en-US" sz="1100" b="1" i="0" u="none" strike="noStrike" cap="none" dirty="0">
                <a:solidFill>
                  <a:srgbClr val="000000"/>
                </a:solidFill>
                <a:effectLst/>
                <a:latin typeface="Arial"/>
                <a:ea typeface="Arial"/>
                <a:cs typeface="Arial"/>
                <a:sym typeface="Arial"/>
              </a:rPr>
              <a:t>Through a Kairos Outside team meeting I was able to ask my KO brothers to help me understand what happens at a parole board hearing. I chose to attend and was able to find closure to an event that had negatively impacted my family, and I saw God turn sorrow into dancing! This was a blessing from God!</a:t>
            </a:r>
            <a:endParaRPr lang="en-US" sz="1100" b="0" i="0" u="none" strike="noStrike" cap="none" dirty="0">
              <a:solidFill>
                <a:srgbClr val="000000"/>
              </a:solidFill>
              <a:effectLst/>
              <a:latin typeface="Arial"/>
              <a:ea typeface="Arial"/>
              <a:cs typeface="Arial"/>
              <a:sym typeface="Arial"/>
            </a:endParaRPr>
          </a:p>
          <a:p>
            <a:r>
              <a:rPr lang="en-US" sz="1100" b="0" i="0" u="none" strike="noStrike" cap="none" dirty="0">
                <a:solidFill>
                  <a:srgbClr val="000000"/>
                </a:solidFill>
                <a:effectLst/>
                <a:latin typeface="Arial"/>
                <a:ea typeface="Arial"/>
                <a:cs typeface="Arial"/>
                <a:sym typeface="Arial"/>
              </a:rPr>
              <a:t>In my personal life, the answer is yes and continues to be yes. The journey is not over, we are constantly moving and growing spiritually. What about your life…would you be willing to share your testimony?</a:t>
            </a:r>
          </a:p>
          <a:p>
            <a:r>
              <a:rPr lang="en-US" sz="1100" b="0" i="0" u="none" strike="noStrike" cap="none" dirty="0">
                <a:solidFill>
                  <a:srgbClr val="000000"/>
                </a:solidFill>
                <a:effectLst/>
                <a:latin typeface="Arial"/>
                <a:ea typeface="Arial"/>
                <a:cs typeface="Arial"/>
                <a:sym typeface="Arial"/>
              </a:rPr>
              <a:t>You can just email me your testimony, or I have a Google form I can share with you if you leave me your email address. These will be used by the Kairos Prison Ministry as they move forward to make an impact.</a:t>
            </a:r>
          </a:p>
          <a:p>
            <a:pPr marL="0" lvl="0" indent="0" algn="l" rtl="0">
              <a:spcBef>
                <a:spcPts val="0"/>
              </a:spcBef>
              <a:spcAft>
                <a:spcPts val="0"/>
              </a:spcAft>
              <a:buNone/>
            </a:pPr>
            <a:endParaRPr dirty="0"/>
          </a:p>
        </p:txBody>
      </p:sp>
      <p:sp>
        <p:nvSpPr>
          <p:cNvPr id="129" name="Google Shape;129;p2:notes"/>
          <p:cNvSpPr>
            <a:spLocks noGrp="1" noRot="1" noChangeAspect="1"/>
          </p:cNvSpPr>
          <p:nvPr>
            <p:ph type="sldImg" idx="2"/>
          </p:nvPr>
        </p:nvSpPr>
        <p:spPr>
          <a:xfrm>
            <a:off x="398463" y="692150"/>
            <a:ext cx="6154737" cy="34639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AB7FB5-A0E2-851F-F746-DCFBCA531E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D66C3F-8609-17F1-7A12-97D6B1F156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196EE0-DC33-69FC-41DA-4F43A3E3971E}"/>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A journey with God is a daily process of growth, transformation, and surrender. He uses the twists, turns, and trials of the spiritual road on which we travel to shape our character, teach us dependence, and reveal His presence.</a:t>
            </a:r>
          </a:p>
          <a:p>
            <a:r>
              <a:rPr lang="en-US" sz="1200" kern="1200" dirty="0">
                <a:solidFill>
                  <a:schemeClr val="tx1"/>
                </a:solidFill>
                <a:effectLst/>
                <a:latin typeface="+mn-lt"/>
                <a:ea typeface="+mn-ea"/>
                <a:cs typeface="+mn-cs"/>
              </a:rPr>
              <a:t>With every Journey we take we must place our faith in Him to guide us.  Because as </a:t>
            </a:r>
            <a:r>
              <a:rPr lang="en-US" sz="1200" b="1" kern="1200" dirty="0">
                <a:solidFill>
                  <a:schemeClr val="tx1"/>
                </a:solidFill>
                <a:effectLst/>
                <a:latin typeface="+mn-lt"/>
                <a:ea typeface="+mn-ea"/>
                <a:cs typeface="+mn-cs"/>
              </a:rPr>
              <a:t>we</a:t>
            </a:r>
            <a:r>
              <a:rPr lang="en-US" sz="1200" kern="1200" dirty="0">
                <a:solidFill>
                  <a:schemeClr val="tx1"/>
                </a:solidFill>
                <a:effectLst/>
                <a:latin typeface="+mn-lt"/>
                <a:ea typeface="+mn-ea"/>
                <a:cs typeface="+mn-cs"/>
              </a:rPr>
              <a:t> make our plans, we know that </a:t>
            </a:r>
            <a:r>
              <a:rPr lang="en-US" sz="1200" b="1" kern="1200" dirty="0">
                <a:solidFill>
                  <a:schemeClr val="tx1"/>
                </a:solidFill>
                <a:effectLst/>
                <a:latin typeface="+mn-lt"/>
                <a:ea typeface="+mn-ea"/>
                <a:cs typeface="+mn-cs"/>
              </a:rPr>
              <a:t>He</a:t>
            </a:r>
            <a:r>
              <a:rPr lang="en-US" sz="1200" kern="1200" dirty="0">
                <a:solidFill>
                  <a:schemeClr val="tx1"/>
                </a:solidFill>
                <a:effectLst/>
                <a:latin typeface="+mn-lt"/>
                <a:ea typeface="+mn-ea"/>
                <a:cs typeface="+mn-cs"/>
              </a:rPr>
              <a:t> ultimately determines our path. - Proverbs 16:9</a:t>
            </a:r>
          </a:p>
          <a:p>
            <a:r>
              <a:rPr lang="en-US" sz="1200" kern="1200" dirty="0">
                <a:solidFill>
                  <a:schemeClr val="tx1"/>
                </a:solidFill>
                <a:effectLst/>
                <a:latin typeface="+mn-lt"/>
                <a:ea typeface="+mn-ea"/>
                <a:cs typeface="+mn-cs"/>
              </a:rPr>
              <a:t>My 1</a:t>
            </a:r>
            <a:r>
              <a:rPr lang="en-US" sz="1200" kern="1200" baseline="30000" dirty="0">
                <a:solidFill>
                  <a:schemeClr val="tx1"/>
                </a:solidFill>
                <a:effectLst/>
                <a:latin typeface="+mn-lt"/>
                <a:ea typeface="+mn-ea"/>
                <a:cs typeface="+mn-cs"/>
              </a:rPr>
              <a:t>st</a:t>
            </a:r>
            <a:r>
              <a:rPr lang="en-US" sz="1200" kern="1200" dirty="0">
                <a:solidFill>
                  <a:schemeClr val="tx1"/>
                </a:solidFill>
                <a:effectLst/>
                <a:latin typeface="+mn-lt"/>
                <a:ea typeface="+mn-ea"/>
                <a:cs typeface="+mn-cs"/>
              </a:rPr>
              <a:t> Kairos was a powerful, enlightening experience.</a:t>
            </a:r>
          </a:p>
          <a:p>
            <a:r>
              <a:rPr lang="en-US" sz="1200" kern="1200" dirty="0">
                <a:solidFill>
                  <a:schemeClr val="tx1"/>
                </a:solidFill>
                <a:effectLst/>
                <a:latin typeface="+mn-lt"/>
                <a:ea typeface="+mn-ea"/>
                <a:cs typeface="+mn-cs"/>
              </a:rPr>
              <a:t>When it was over I had never felt so willing to share Jesus’ love and wanted so much to continue serving Him.</a:t>
            </a:r>
          </a:p>
          <a:p>
            <a:r>
              <a:rPr lang="en-US" sz="1200" kern="1200" dirty="0">
                <a:solidFill>
                  <a:schemeClr val="tx1"/>
                </a:solidFill>
                <a:effectLst/>
                <a:latin typeface="+mn-lt"/>
                <a:ea typeface="+mn-ea"/>
                <a:cs typeface="+mn-cs"/>
              </a:rPr>
              <a:t>For a short period of time we give love to incarcerated residents that changes their life.</a:t>
            </a:r>
          </a:p>
          <a:p>
            <a:r>
              <a:rPr lang="en-US" sz="1200" kern="1200" dirty="0">
                <a:solidFill>
                  <a:schemeClr val="tx1"/>
                </a:solidFill>
                <a:effectLst/>
                <a:latin typeface="+mn-lt"/>
                <a:ea typeface="+mn-ea"/>
                <a:cs typeface="+mn-cs"/>
              </a:rPr>
              <a:t>We do it over and over again.  For those short periods of time.</a:t>
            </a:r>
          </a:p>
          <a:p>
            <a:r>
              <a:rPr lang="en-US" sz="1200" kern="1200" dirty="0">
                <a:solidFill>
                  <a:schemeClr val="tx1"/>
                </a:solidFill>
                <a:effectLst/>
                <a:latin typeface="+mn-lt"/>
                <a:ea typeface="+mn-ea"/>
                <a:cs typeface="+mn-cs"/>
              </a:rPr>
              <a:t>With those residents we are totally forgiving and free of self-centered motives.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We </a:t>
            </a:r>
            <a:r>
              <a:rPr lang="en-US" sz="1200" i="1" kern="1200" dirty="0">
                <a:solidFill>
                  <a:schemeClr val="tx1"/>
                </a:solidFill>
                <a:effectLst/>
                <a:latin typeface="+mn-lt"/>
                <a:ea typeface="+mn-ea"/>
                <a:cs typeface="+mn-cs"/>
              </a:rPr>
              <a:t>work </a:t>
            </a:r>
            <a:r>
              <a:rPr lang="en-US" sz="1200" kern="1200" dirty="0">
                <a:solidFill>
                  <a:schemeClr val="tx1"/>
                </a:solidFill>
                <a:effectLst/>
                <a:latin typeface="+mn-lt"/>
                <a:ea typeface="+mn-ea"/>
                <a:cs typeface="+mn-cs"/>
              </a:rPr>
              <a:t>to show our incarcerated brothers the very best side of our Christian faith.</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But do we show that side to everyone else in our life?</a:t>
            </a:r>
          </a:p>
          <a:p>
            <a:r>
              <a:rPr lang="en-US" sz="1200" kern="1200" dirty="0">
                <a:solidFill>
                  <a:schemeClr val="tx1"/>
                </a:solidFill>
                <a:effectLst/>
                <a:latin typeface="+mn-lt"/>
                <a:ea typeface="+mn-ea"/>
                <a:cs typeface="+mn-cs"/>
              </a:rPr>
              <a:t>There is much talk that suggests society treats our incarcerated poorly compared to our free citizens.  One day, I began to wonder if </a:t>
            </a:r>
            <a:r>
              <a:rPr lang="en-US" sz="1200" b="1" i="1" kern="1200" dirty="0">
                <a:solidFill>
                  <a:schemeClr val="tx1"/>
                </a:solidFill>
                <a:effectLst/>
                <a:latin typeface="+mn-lt"/>
                <a:ea typeface="+mn-ea"/>
                <a:cs typeface="+mn-cs"/>
              </a:rPr>
              <a:t>I </a:t>
            </a:r>
            <a:r>
              <a:rPr lang="en-US" sz="1200" kern="1200" dirty="0">
                <a:solidFill>
                  <a:schemeClr val="tx1"/>
                </a:solidFill>
                <a:effectLst/>
                <a:latin typeface="+mn-lt"/>
                <a:ea typeface="+mn-ea"/>
                <a:cs typeface="+mn-cs"/>
              </a:rPr>
              <a:t>treat the citizens of the free world </a:t>
            </a:r>
            <a:r>
              <a:rPr lang="en-US" sz="1200" b="1" kern="1200" dirty="0">
                <a:solidFill>
                  <a:schemeClr val="tx1"/>
                </a:solidFill>
                <a:effectLst/>
                <a:latin typeface="+mn-lt"/>
                <a:ea typeface="+mn-ea"/>
                <a:cs typeface="+mn-cs"/>
              </a:rPr>
              <a:t>poorly</a:t>
            </a:r>
            <a:r>
              <a:rPr lang="en-US" sz="1200" kern="1200" dirty="0">
                <a:solidFill>
                  <a:schemeClr val="tx1"/>
                </a:solidFill>
                <a:effectLst/>
                <a:latin typeface="+mn-lt"/>
                <a:ea typeface="+mn-ea"/>
                <a:cs typeface="+mn-cs"/>
              </a:rPr>
              <a:t> compared to how I treat our incarcerated residents.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Do I try as hard to show my family and friends the very best side of my Christian faith … as I try when I’m in prison?</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Rom 12:9  tells us our “love must be without hypocrisy”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 realized mine was not.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p:txBody>
      </p:sp>
      <p:sp>
        <p:nvSpPr>
          <p:cNvPr id="4" name="Slide Number Placeholder 3">
            <a:extLst>
              <a:ext uri="{FF2B5EF4-FFF2-40B4-BE49-F238E27FC236}">
                <a16:creationId xmlns:a16="http://schemas.microsoft.com/office/drawing/2014/main" id="{BF91DD6F-1F28-B9EB-CE79-B9EDA3937A2F}"/>
              </a:ext>
            </a:extLst>
          </p:cNvPr>
          <p:cNvSpPr>
            <a:spLocks noGrp="1"/>
          </p:cNvSpPr>
          <p:nvPr>
            <p:ph type="sldNum" sz="quarter" idx="5"/>
          </p:nvPr>
        </p:nvSpPr>
        <p:spPr/>
        <p:txBody>
          <a:bodyPr/>
          <a:lstStyle/>
          <a:p>
            <a:fld id="{F8C931F9-00D9-4395-B5D0-616B2526D957}" type="slidenum">
              <a:rPr lang="en-US" smtClean="0"/>
              <a:t>5</a:t>
            </a:fld>
            <a:endParaRPr lang="en-US"/>
          </a:p>
        </p:txBody>
      </p:sp>
    </p:spTree>
    <p:extLst>
      <p:ext uri="{BB962C8B-B14F-4D97-AF65-F5344CB8AC3E}">
        <p14:creationId xmlns:p14="http://schemas.microsoft.com/office/powerpoint/2010/main" val="26185007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B27E4B-1F08-DCE8-5559-5624B46AF7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F30A25-5DDE-0FA6-B418-747703BFB0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5D89E60-20E1-AC0C-704F-DD316BB29D01}"/>
              </a:ext>
            </a:extLst>
          </p:cNvPr>
          <p:cNvSpPr>
            <a:spLocks noGrp="1"/>
          </p:cNvSpPr>
          <p:nvPr>
            <p:ph type="body" idx="1"/>
          </p:nvPr>
        </p:nvSpPr>
        <p:spPr/>
        <p:txBody>
          <a:bodyPr/>
          <a:lstStyle/>
          <a:p>
            <a:r>
              <a:rPr lang="x-none" sz="1200" b="1" kern="1200" dirty="0">
                <a:solidFill>
                  <a:schemeClr val="tx1"/>
                </a:solidFill>
                <a:effectLst/>
                <a:latin typeface="+mn-lt"/>
                <a:ea typeface="+mn-ea"/>
                <a:cs typeface="+mn-cs"/>
              </a:rPr>
              <a:t>Rom 12:10  Be devoted</a:t>
            </a:r>
            <a:r>
              <a:rPr lang="x-none" sz="1200" kern="1200" dirty="0">
                <a:solidFill>
                  <a:schemeClr val="tx1"/>
                </a:solidFill>
                <a:effectLst/>
                <a:latin typeface="+mn-lt"/>
                <a:ea typeface="+mn-ea"/>
                <a:cs typeface="+mn-cs"/>
              </a:rPr>
              <a:t> to each other with mutual affection. </a:t>
            </a:r>
            <a:r>
              <a:rPr lang="x-none" sz="1200" b="1" kern="1200" dirty="0">
                <a:solidFill>
                  <a:schemeClr val="tx1"/>
                </a:solidFill>
                <a:effectLst/>
                <a:latin typeface="+mn-lt"/>
                <a:ea typeface="+mn-ea"/>
                <a:cs typeface="+mn-cs"/>
              </a:rPr>
              <a:t>Excel</a:t>
            </a:r>
            <a:r>
              <a:rPr lang="x-none" sz="1200" kern="1200" dirty="0">
                <a:solidFill>
                  <a:schemeClr val="tx1"/>
                </a:solidFill>
                <a:effectLst/>
                <a:latin typeface="+mn-lt"/>
                <a:ea typeface="+mn-ea"/>
                <a:cs typeface="+mn-cs"/>
              </a:rPr>
              <a:t> at showing respect for each other. </a:t>
            </a:r>
            <a:r>
              <a:rPr lang="en-US" sz="1200" kern="1200" dirty="0">
                <a:solidFill>
                  <a:schemeClr val="tx1"/>
                </a:solidFill>
                <a:effectLst/>
                <a:latin typeface="+mn-lt"/>
                <a:ea typeface="+mn-ea"/>
                <a:cs typeface="+mn-cs"/>
              </a:rPr>
              <a:t>(even your live-in mother-in-law)</a:t>
            </a:r>
          </a:p>
          <a:p>
            <a:r>
              <a:rPr lang="x-none" sz="1200" b="1" kern="1200" dirty="0">
                <a:solidFill>
                  <a:schemeClr val="tx1"/>
                </a:solidFill>
                <a:effectLst/>
                <a:latin typeface="+mn-lt"/>
                <a:ea typeface="+mn-ea"/>
                <a:cs typeface="+mn-cs"/>
              </a:rPr>
              <a:t>(Tit 2:7)  Always set an example</a:t>
            </a:r>
            <a:r>
              <a:rPr lang="x-none" sz="1200" kern="1200" dirty="0">
                <a:solidFill>
                  <a:schemeClr val="tx1"/>
                </a:solidFill>
                <a:effectLst/>
                <a:latin typeface="+mn-lt"/>
                <a:ea typeface="+mn-ea"/>
                <a:cs typeface="+mn-cs"/>
              </a:rPr>
              <a:t> for others by doing good actions. Teach with integrity and dignity.</a:t>
            </a:r>
            <a:r>
              <a:rPr lang="en-US" sz="1200" kern="1200" dirty="0">
                <a:solidFill>
                  <a:schemeClr val="tx1"/>
                </a:solidFill>
                <a:effectLst/>
                <a:latin typeface="+mn-lt"/>
                <a:ea typeface="+mn-ea"/>
                <a:cs typeface="+mn-cs"/>
              </a:rPr>
              <a:t> (not just for a few hours)</a:t>
            </a:r>
          </a:p>
          <a:p>
            <a:r>
              <a:rPr lang="x-none" sz="1200" b="1" kern="1200" dirty="0">
                <a:solidFill>
                  <a:schemeClr val="tx1"/>
                </a:solidFill>
                <a:effectLst/>
                <a:latin typeface="+mn-lt"/>
                <a:ea typeface="+mn-ea"/>
                <a:cs typeface="+mn-cs"/>
              </a:rPr>
              <a:t>(1Th 5:11)</a:t>
            </a:r>
            <a:r>
              <a:rPr lang="x-none" sz="1200" kern="1200" dirty="0">
                <a:solidFill>
                  <a:schemeClr val="tx1"/>
                </a:solidFill>
                <a:effectLst/>
                <a:latin typeface="+mn-lt"/>
                <a:ea typeface="+mn-ea"/>
                <a:cs typeface="+mn-cs"/>
              </a:rPr>
              <a:t>  So then, </a:t>
            </a:r>
            <a:r>
              <a:rPr lang="x-none" sz="1200" b="1" kern="1200" dirty="0">
                <a:solidFill>
                  <a:schemeClr val="tx1"/>
                </a:solidFill>
                <a:effectLst/>
                <a:latin typeface="+mn-lt"/>
                <a:ea typeface="+mn-ea"/>
                <a:cs typeface="+mn-cs"/>
              </a:rPr>
              <a:t>encourage one another</a:t>
            </a:r>
            <a:r>
              <a:rPr lang="x-none" sz="1200" kern="1200" dirty="0">
                <a:solidFill>
                  <a:schemeClr val="tx1"/>
                </a:solidFill>
                <a:effectLst/>
                <a:latin typeface="+mn-lt"/>
                <a:ea typeface="+mn-ea"/>
                <a:cs typeface="+mn-cs"/>
              </a:rPr>
              <a:t> and </a:t>
            </a:r>
            <a:r>
              <a:rPr lang="x-none" sz="1200" b="1" kern="1200" dirty="0">
                <a:solidFill>
                  <a:schemeClr val="tx1"/>
                </a:solidFill>
                <a:effectLst/>
                <a:latin typeface="+mn-lt"/>
                <a:ea typeface="+mn-ea"/>
                <a:cs typeface="+mn-cs"/>
              </a:rPr>
              <a:t>build each other up</a:t>
            </a:r>
            <a:endParaRPr lang="en-US"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In Ephesians (Eph 4:29)</a:t>
            </a:r>
            <a:r>
              <a:rPr lang="en-US" sz="1200" kern="1200" dirty="0">
                <a:solidFill>
                  <a:schemeClr val="tx1"/>
                </a:solidFill>
                <a:effectLst/>
                <a:latin typeface="+mn-lt"/>
                <a:ea typeface="+mn-ea"/>
                <a:cs typeface="+mn-cs"/>
              </a:rPr>
              <a:t>  Paul says we should speak “only what is good for </a:t>
            </a:r>
            <a:r>
              <a:rPr lang="en-US" sz="1200" b="1" kern="1200" dirty="0">
                <a:solidFill>
                  <a:schemeClr val="tx1"/>
                </a:solidFill>
                <a:effectLst/>
                <a:latin typeface="+mn-lt"/>
                <a:ea typeface="+mn-ea"/>
                <a:cs typeface="+mn-cs"/>
              </a:rPr>
              <a:t>building up people and meeting the need of the moment</a:t>
            </a:r>
            <a:r>
              <a:rPr lang="en-US" sz="1200" kern="1200" dirty="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93C2B939-AD47-B99C-0D4A-E57257D90860}"/>
              </a:ext>
            </a:extLst>
          </p:cNvPr>
          <p:cNvSpPr>
            <a:spLocks noGrp="1"/>
          </p:cNvSpPr>
          <p:nvPr>
            <p:ph type="sldNum" sz="quarter" idx="5"/>
          </p:nvPr>
        </p:nvSpPr>
        <p:spPr/>
        <p:txBody>
          <a:bodyPr/>
          <a:lstStyle/>
          <a:p>
            <a:fld id="{F8C931F9-00D9-4395-B5D0-616B2526D957}" type="slidenum">
              <a:rPr lang="en-US" smtClean="0"/>
              <a:t>6</a:t>
            </a:fld>
            <a:endParaRPr lang="en-US"/>
          </a:p>
        </p:txBody>
      </p:sp>
    </p:spTree>
    <p:extLst>
      <p:ext uri="{BB962C8B-B14F-4D97-AF65-F5344CB8AC3E}">
        <p14:creationId xmlns:p14="http://schemas.microsoft.com/office/powerpoint/2010/main" val="39981011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Paul says it beautifully in </a:t>
            </a:r>
            <a:r>
              <a:rPr lang="x-none" sz="1200" b="1" kern="1200" dirty="0">
                <a:solidFill>
                  <a:schemeClr val="tx1"/>
                </a:solidFill>
                <a:effectLst/>
                <a:latin typeface="+mn-lt"/>
                <a:ea typeface="+mn-ea"/>
                <a:cs typeface="+mn-cs"/>
              </a:rPr>
              <a:t>(Gal 5:14) </a:t>
            </a:r>
            <a:r>
              <a:rPr lang="en-US" sz="1200" b="1" kern="1200" dirty="0">
                <a:solidFill>
                  <a:schemeClr val="tx1"/>
                </a:solidFill>
                <a:effectLst/>
                <a:latin typeface="+mn-lt"/>
                <a:ea typeface="+mn-ea"/>
                <a:cs typeface="+mn-cs"/>
              </a:rPr>
              <a:t> For</a:t>
            </a:r>
            <a:r>
              <a:rPr lang="en-US" sz="1200" kern="1200" dirty="0">
                <a:solidFill>
                  <a:schemeClr val="tx1"/>
                </a:solidFill>
                <a:effectLst/>
                <a:latin typeface="+mn-lt"/>
                <a:ea typeface="+mn-ea"/>
                <a:cs typeface="+mn-cs"/>
              </a:rPr>
              <a:t> the whole Law is summarized in a single statement: "You must love your neighbor as yourself."</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 know I’m not perfect and I never will be.  </a:t>
            </a:r>
          </a:p>
          <a:p>
            <a:r>
              <a:rPr lang="en-US" sz="1200" kern="1200" dirty="0">
                <a:solidFill>
                  <a:schemeClr val="tx1"/>
                </a:solidFill>
                <a:effectLst/>
                <a:latin typeface="+mn-lt"/>
                <a:ea typeface="+mn-ea"/>
                <a:cs typeface="+mn-cs"/>
              </a:rPr>
              <a:t>But that can’t be an excuse.  </a:t>
            </a:r>
          </a:p>
          <a:p>
            <a:r>
              <a:rPr lang="en-US" sz="1200" kern="1200" dirty="0">
                <a:solidFill>
                  <a:schemeClr val="tx1"/>
                </a:solidFill>
                <a:effectLst/>
                <a:latin typeface="+mn-lt"/>
                <a:ea typeface="+mn-ea"/>
                <a:cs typeface="+mn-cs"/>
              </a:rPr>
              <a:t>It must </a:t>
            </a:r>
            <a:r>
              <a:rPr lang="en-US" sz="1200" i="1" kern="1200" dirty="0">
                <a:solidFill>
                  <a:schemeClr val="tx1"/>
                </a:solidFill>
                <a:effectLst/>
                <a:latin typeface="+mn-lt"/>
                <a:ea typeface="+mn-ea"/>
                <a:cs typeface="+mn-cs"/>
              </a:rPr>
              <a:t>never </a:t>
            </a:r>
            <a:r>
              <a:rPr lang="en-US" sz="1200" kern="1200" dirty="0">
                <a:solidFill>
                  <a:schemeClr val="tx1"/>
                </a:solidFill>
                <a:effectLst/>
                <a:latin typeface="+mn-lt"/>
                <a:ea typeface="+mn-ea"/>
                <a:cs typeface="+mn-cs"/>
              </a:rPr>
              <a:t>become a crutch.  Because I </a:t>
            </a:r>
            <a:r>
              <a:rPr lang="en-US" sz="1200" b="1" kern="1200" dirty="0">
                <a:solidFill>
                  <a:schemeClr val="tx1"/>
                </a:solidFill>
                <a:effectLst/>
                <a:latin typeface="+mn-lt"/>
                <a:ea typeface="+mn-ea"/>
                <a:cs typeface="+mn-cs"/>
              </a:rPr>
              <a:t>also know</a:t>
            </a:r>
            <a:r>
              <a:rPr lang="en-US" sz="1200" kern="1200" dirty="0">
                <a:solidFill>
                  <a:schemeClr val="tx1"/>
                </a:solidFill>
                <a:effectLst/>
                <a:latin typeface="+mn-lt"/>
                <a:ea typeface="+mn-ea"/>
                <a:cs typeface="+mn-cs"/>
              </a:rPr>
              <a:t> that I must strive to follow Jesus’ instructions.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Yes, the residents we serve almost never offend or annoy us.  And we can walk away from the prison at the end of each day.</a:t>
            </a:r>
          </a:p>
          <a:p>
            <a:r>
              <a:rPr lang="en-US" sz="1200" kern="1200" dirty="0">
                <a:solidFill>
                  <a:schemeClr val="tx1"/>
                </a:solidFill>
                <a:effectLst/>
                <a:latin typeface="+mn-lt"/>
                <a:ea typeface="+mn-ea"/>
                <a:cs typeface="+mn-cs"/>
              </a:rPr>
              <a:t>We must return to our daily lives with </a:t>
            </a:r>
            <a:r>
              <a:rPr lang="en-US" sz="1200" b="1" kern="1200" dirty="0">
                <a:solidFill>
                  <a:schemeClr val="tx1"/>
                </a:solidFill>
                <a:effectLst/>
                <a:latin typeface="+mn-lt"/>
                <a:ea typeface="+mn-ea"/>
                <a:cs typeface="+mn-cs"/>
              </a:rPr>
              <a:t>those who </a:t>
            </a:r>
            <a:r>
              <a:rPr lang="en-US" sz="1200" b="1" i="1" kern="1200" dirty="0">
                <a:solidFill>
                  <a:schemeClr val="tx1"/>
                </a:solidFill>
                <a:effectLst/>
                <a:latin typeface="+mn-lt"/>
                <a:ea typeface="+mn-ea"/>
                <a:cs typeface="+mn-cs"/>
              </a:rPr>
              <a:t>DO </a:t>
            </a:r>
            <a:r>
              <a:rPr lang="en-US" sz="1200" b="1" kern="1200" dirty="0">
                <a:solidFill>
                  <a:schemeClr val="tx1"/>
                </a:solidFill>
                <a:effectLst/>
                <a:latin typeface="+mn-lt"/>
                <a:ea typeface="+mn-ea"/>
                <a:cs typeface="+mn-cs"/>
              </a:rPr>
              <a:t>annoy us and offend us</a:t>
            </a:r>
            <a:r>
              <a:rPr lang="en-US" sz="1200" kern="1200" dirty="0">
                <a:solidFill>
                  <a:schemeClr val="tx1"/>
                </a:solidFill>
                <a:effectLst/>
                <a:latin typeface="+mn-lt"/>
                <a:ea typeface="+mn-ea"/>
                <a:cs typeface="+mn-cs"/>
              </a:rPr>
              <a:t>.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But are they doing that because we turn our switch off and do the same to them?</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Is it not at least </a:t>
            </a:r>
            <a:r>
              <a:rPr lang="en-US" sz="1200" b="1" i="1" kern="1200" dirty="0">
                <a:solidFill>
                  <a:schemeClr val="tx1"/>
                </a:solidFill>
                <a:effectLst/>
                <a:latin typeface="+mn-lt"/>
                <a:ea typeface="+mn-ea"/>
                <a:cs typeface="+mn-cs"/>
              </a:rPr>
              <a:t>reasonable</a:t>
            </a:r>
            <a:r>
              <a:rPr lang="en-US" sz="1200" kern="1200" dirty="0">
                <a:solidFill>
                  <a:schemeClr val="tx1"/>
                </a:solidFill>
                <a:effectLst/>
                <a:latin typeface="+mn-lt"/>
                <a:ea typeface="+mn-ea"/>
                <a:cs typeface="+mn-cs"/>
              </a:rPr>
              <a:t> to expect ourselves to at least </a:t>
            </a:r>
            <a:r>
              <a:rPr lang="en-US" sz="1200" b="1" i="1" kern="1200" dirty="0">
                <a:solidFill>
                  <a:schemeClr val="tx1"/>
                </a:solidFill>
                <a:effectLst/>
                <a:latin typeface="+mn-lt"/>
                <a:ea typeface="+mn-ea"/>
                <a:cs typeface="+mn-cs"/>
              </a:rPr>
              <a:t>try</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to treat everyone with the same love and patience with which we treat our incarcerated residents?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That is what Jesus </a:t>
            </a:r>
            <a:r>
              <a:rPr lang="en-US" sz="1200" b="1" i="1" kern="1200" dirty="0">
                <a:solidFill>
                  <a:schemeClr val="tx1"/>
                </a:solidFill>
                <a:effectLst/>
                <a:latin typeface="+mn-lt"/>
                <a:ea typeface="+mn-ea"/>
                <a:cs typeface="+mn-cs"/>
              </a:rPr>
              <a:t>commands</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us to do.</a:t>
            </a:r>
          </a:p>
          <a:p>
            <a:endParaRPr lang="en-US" sz="1200" kern="1200" dirty="0">
              <a:solidFill>
                <a:schemeClr val="tx1"/>
              </a:solidFill>
              <a:effectLst/>
              <a:latin typeface="+mn-lt"/>
              <a:ea typeface="+mn-ea"/>
              <a:cs typeface="+mn-cs"/>
            </a:endParaRPr>
          </a:p>
          <a:p>
            <a:r>
              <a:rPr lang="en-US" b="1" dirty="0">
                <a:solidFill>
                  <a:srgbClr val="FF0000"/>
                </a:solidFill>
              </a:rPr>
              <a:t>John 13:34 - Just as I have </a:t>
            </a:r>
            <a:r>
              <a:rPr lang="en-US" b="0" dirty="0">
                <a:solidFill>
                  <a:srgbClr val="FF0000"/>
                </a:solidFill>
              </a:rPr>
              <a:t>loved you, you also should love one another. </a:t>
            </a:r>
            <a:endParaRPr lang="en-US" sz="1200" b="0" kern="1200" dirty="0">
              <a:solidFill>
                <a:srgbClr val="FF0000"/>
              </a:solidFill>
              <a:effectLst/>
              <a:latin typeface="+mn-lt"/>
              <a:ea typeface="+mn-ea"/>
              <a:cs typeface="+mn-cs"/>
            </a:endParaRPr>
          </a:p>
          <a:p>
            <a:r>
              <a:rPr lang="en-US" dirty="0"/>
              <a:t>It’s hard.</a:t>
            </a:r>
          </a:p>
          <a:p>
            <a:r>
              <a:rPr lang="en-US" dirty="0"/>
              <a:t>But I have to try harder.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 thank God and the Kairos program for showing me these things.</a:t>
            </a:r>
          </a:p>
          <a:p>
            <a:endParaRPr lang="en-US" dirty="0"/>
          </a:p>
        </p:txBody>
      </p:sp>
      <p:sp>
        <p:nvSpPr>
          <p:cNvPr id="4" name="Slide Number Placeholder 3"/>
          <p:cNvSpPr>
            <a:spLocks noGrp="1"/>
          </p:cNvSpPr>
          <p:nvPr>
            <p:ph type="sldNum" sz="quarter" idx="5"/>
          </p:nvPr>
        </p:nvSpPr>
        <p:spPr/>
        <p:txBody>
          <a:bodyPr/>
          <a:lstStyle/>
          <a:p>
            <a:fld id="{F8C931F9-00D9-4395-B5D0-616B2526D957}" type="slidenum">
              <a:rPr lang="en-US" smtClean="0"/>
              <a:t>7</a:t>
            </a:fld>
            <a:endParaRPr lang="en-US"/>
          </a:p>
        </p:txBody>
      </p:sp>
    </p:spTree>
    <p:extLst>
      <p:ext uri="{BB962C8B-B14F-4D97-AF65-F5344CB8AC3E}">
        <p14:creationId xmlns:p14="http://schemas.microsoft.com/office/powerpoint/2010/main" val="7870535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CBE05D-8D9E-2D63-1CFD-0C53B28146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F3E0CE-6D2B-3325-FA82-D4A7F023D7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8ECD49-CCF1-3890-FDD2-4B92F289080F}"/>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Our journey with God is a daily process for sure.</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 journey </a:t>
            </a:r>
            <a:r>
              <a:rPr lang="en-US" sz="1200" kern="1200" dirty="0">
                <a:solidFill>
                  <a:schemeClr val="tx1"/>
                </a:solidFill>
                <a:effectLst/>
                <a:latin typeface="+mn-lt"/>
                <a:ea typeface="+mn-ea"/>
                <a:cs typeface="+mn-cs"/>
              </a:rPr>
              <a:t>in Kairos is no exception.  If you serve in Kairos for any length of time at all you will be a changed Christian.</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Each Kairos journey has its own impact on a few or on thousands of people.  Many people join us on our journey:</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Volunteers and residents for sure … </a:t>
            </a:r>
          </a:p>
          <a:p>
            <a:r>
              <a:rPr lang="en-US" sz="1200" kern="1200" dirty="0">
                <a:solidFill>
                  <a:schemeClr val="tx1"/>
                </a:solidFill>
                <a:effectLst/>
                <a:latin typeface="+mn-lt"/>
                <a:ea typeface="+mn-ea"/>
                <a:cs typeface="+mn-cs"/>
              </a:rPr>
              <a:t>but also </a:t>
            </a:r>
            <a:r>
              <a:rPr lang="en-US" sz="1200" b="1" kern="1200" dirty="0">
                <a:solidFill>
                  <a:schemeClr val="tx1"/>
                </a:solidFill>
                <a:effectLst/>
                <a:latin typeface="+mn-lt"/>
                <a:ea typeface="+mn-ea"/>
                <a:cs typeface="+mn-cs"/>
              </a:rPr>
              <a:t>resident families</a:t>
            </a:r>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volunteer families</a:t>
            </a:r>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friends and congregations </a:t>
            </a:r>
            <a:r>
              <a:rPr lang="en-US" sz="1200" kern="1200" dirty="0">
                <a:solidFill>
                  <a:schemeClr val="tx1"/>
                </a:solidFill>
                <a:effectLst/>
                <a:latin typeface="+mn-lt"/>
                <a:ea typeface="+mn-ea"/>
                <a:cs typeface="+mn-cs"/>
              </a:rPr>
              <a:t>…. All join us in one way or another on our journey through Kairos.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Some journeys may be only  a few months.  </a:t>
            </a:r>
          </a:p>
          <a:p>
            <a:r>
              <a:rPr lang="en-US" sz="1200" kern="1200" dirty="0">
                <a:solidFill>
                  <a:schemeClr val="tx1"/>
                </a:solidFill>
                <a:effectLst/>
                <a:latin typeface="+mn-lt"/>
                <a:ea typeface="+mn-ea"/>
                <a:cs typeface="+mn-cs"/>
              </a:rPr>
              <a:t>For Many of our journeys span decades.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Many volunteers make an impact by serving on Kairos weekends.  And many continue making an impact by serving in the continuing ministry of Kairos.</a:t>
            </a:r>
          </a:p>
          <a:p>
            <a:r>
              <a:rPr lang="en-US" sz="1200" kern="1200" dirty="0">
                <a:solidFill>
                  <a:schemeClr val="tx1"/>
                </a:solidFill>
                <a:effectLst/>
                <a:latin typeface="+mn-lt"/>
                <a:ea typeface="+mn-ea"/>
                <a:cs typeface="+mn-cs"/>
              </a:rPr>
              <a:t>One thing is sure, all Kairos journeys effect lives in many different ways. </a:t>
            </a:r>
          </a:p>
          <a:p>
            <a:r>
              <a:rPr lang="en-US" sz="1200" b="1" kern="1200" dirty="0">
                <a:solidFill>
                  <a:schemeClr val="tx1"/>
                </a:solidFill>
                <a:effectLst/>
                <a:latin typeface="+mn-lt"/>
                <a:ea typeface="+mn-ea"/>
                <a:cs typeface="+mn-cs"/>
              </a:rPr>
              <a:t>HOW DOES </a:t>
            </a:r>
            <a:r>
              <a:rPr lang="en-US" sz="1200" kern="1200" dirty="0">
                <a:solidFill>
                  <a:schemeClr val="tx1"/>
                </a:solidFill>
                <a:effectLst/>
                <a:latin typeface="+mn-lt"/>
                <a:ea typeface="+mn-ea"/>
                <a:cs typeface="+mn-cs"/>
              </a:rPr>
              <a:t>KAIROS IMPACT RESIDENTS</a:t>
            </a:r>
          </a:p>
          <a:p>
            <a:endParaRPr lang="en-US" dirty="0"/>
          </a:p>
        </p:txBody>
      </p:sp>
      <p:sp>
        <p:nvSpPr>
          <p:cNvPr id="4" name="Slide Number Placeholder 3">
            <a:extLst>
              <a:ext uri="{FF2B5EF4-FFF2-40B4-BE49-F238E27FC236}">
                <a16:creationId xmlns:a16="http://schemas.microsoft.com/office/drawing/2014/main" id="{CFDB3CE5-D492-7E2A-D78E-7F146D189406}"/>
              </a:ext>
            </a:extLst>
          </p:cNvPr>
          <p:cNvSpPr>
            <a:spLocks noGrp="1"/>
          </p:cNvSpPr>
          <p:nvPr>
            <p:ph type="sldNum" sz="quarter" idx="5"/>
          </p:nvPr>
        </p:nvSpPr>
        <p:spPr/>
        <p:txBody>
          <a:bodyPr/>
          <a:lstStyle/>
          <a:p>
            <a:fld id="{F8C931F9-00D9-4395-B5D0-616B2526D957}" type="slidenum">
              <a:rPr lang="en-US" smtClean="0"/>
              <a:t>8</a:t>
            </a:fld>
            <a:endParaRPr lang="en-US"/>
          </a:p>
        </p:txBody>
      </p:sp>
    </p:spTree>
    <p:extLst>
      <p:ext uri="{BB962C8B-B14F-4D97-AF65-F5344CB8AC3E}">
        <p14:creationId xmlns:p14="http://schemas.microsoft.com/office/powerpoint/2010/main" val="1868649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57200"/>
            <a:r>
              <a:rPr lang="en-US" sz="1200" b="1" dirty="0"/>
              <a:t>How many have done 1 or 2 weekends?</a:t>
            </a:r>
          </a:p>
          <a:p>
            <a:pPr defTabSz="457200"/>
            <a:endParaRPr lang="en-US" sz="1200" b="1"/>
          </a:p>
          <a:p>
            <a:pPr defTabSz="457200"/>
            <a:r>
              <a:rPr lang="en-US" sz="1200" b="1"/>
              <a:t>Behind </a:t>
            </a:r>
            <a:r>
              <a:rPr lang="en-US" sz="1200" b="1" dirty="0"/>
              <a:t>the Scenes vs At the Table</a:t>
            </a:r>
          </a:p>
          <a:p>
            <a:pPr defTabSz="457200"/>
            <a:r>
              <a:rPr lang="en-US" sz="1200" kern="1200" dirty="0">
                <a:solidFill>
                  <a:schemeClr val="tx1"/>
                </a:solidFill>
                <a:effectLst/>
                <a:latin typeface="+mn-lt"/>
                <a:ea typeface="+mn-ea"/>
                <a:cs typeface="+mn-cs"/>
              </a:rPr>
              <a:t>	You never know the impact YOU are having</a:t>
            </a:r>
          </a:p>
          <a:p>
            <a:pPr defTabSz="457200"/>
            <a:r>
              <a:rPr lang="en-US" sz="1200" kern="1200" dirty="0">
                <a:solidFill>
                  <a:schemeClr val="tx1"/>
                </a:solidFill>
                <a:effectLst/>
                <a:latin typeface="+mn-lt"/>
                <a:ea typeface="+mn-ea"/>
                <a:cs typeface="+mn-cs"/>
              </a:rPr>
              <a:t>	Kitchen team never meets but has great impact</a:t>
            </a:r>
          </a:p>
        </p:txBody>
      </p:sp>
      <p:sp>
        <p:nvSpPr>
          <p:cNvPr id="4" name="Slide Number Placeholder 3"/>
          <p:cNvSpPr>
            <a:spLocks noGrp="1"/>
          </p:cNvSpPr>
          <p:nvPr>
            <p:ph type="sldNum" sz="quarter" idx="5"/>
          </p:nvPr>
        </p:nvSpPr>
        <p:spPr/>
        <p:txBody>
          <a:bodyPr/>
          <a:lstStyle/>
          <a:p>
            <a:fld id="{F8C931F9-00D9-4395-B5D0-616B2526D957}" type="slidenum">
              <a:rPr lang="en-US" smtClean="0"/>
              <a:t>9</a:t>
            </a:fld>
            <a:endParaRPr lang="en-US"/>
          </a:p>
        </p:txBody>
      </p:sp>
    </p:spTree>
    <p:extLst>
      <p:ext uri="{BB962C8B-B14F-4D97-AF65-F5344CB8AC3E}">
        <p14:creationId xmlns:p14="http://schemas.microsoft.com/office/powerpoint/2010/main" val="12322590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Continuing Ministry has as big an Impact</a:t>
            </a:r>
          </a:p>
          <a:p>
            <a:r>
              <a:rPr lang="en-US" b="1" dirty="0"/>
              <a:t>Reunions</a:t>
            </a:r>
          </a:p>
          <a:p>
            <a:pPr marL="171450" indent="-171450">
              <a:buFont typeface="Arial" panose="020B0604020202020204" pitchFamily="34" charset="0"/>
              <a:buChar char="•"/>
            </a:pPr>
            <a:r>
              <a:rPr lang="en-US" dirty="0"/>
              <a:t>Shows that we continue to care</a:t>
            </a:r>
          </a:p>
          <a:p>
            <a:pPr marL="171450" indent="-171450">
              <a:buFont typeface="Arial" panose="020B0604020202020204" pitchFamily="34" charset="0"/>
              <a:buChar char="•"/>
            </a:pPr>
            <a:r>
              <a:rPr lang="en-US" dirty="0"/>
              <a:t>Adds credibility to our message</a:t>
            </a:r>
          </a:p>
          <a:p>
            <a:r>
              <a:rPr lang="en-US" b="1" dirty="0"/>
              <a:t>Retreats</a:t>
            </a:r>
          </a:p>
          <a:p>
            <a:pPr marL="171450" indent="-171450">
              <a:buFont typeface="Arial" panose="020B0604020202020204" pitchFamily="34" charset="0"/>
              <a:buChar char="•"/>
            </a:pPr>
            <a:r>
              <a:rPr lang="en-US" dirty="0"/>
              <a:t>Brings guys back to Prayer &amp; Share </a:t>
            </a:r>
          </a:p>
          <a:p>
            <a:r>
              <a:rPr lang="en-US" b="1" dirty="0"/>
              <a:t>Prayer &amp; Share </a:t>
            </a:r>
          </a:p>
          <a:p>
            <a:pPr marL="171450" indent="-171450">
              <a:buFont typeface="Arial" panose="020B0604020202020204" pitchFamily="34" charset="0"/>
              <a:buChar char="•"/>
            </a:pPr>
            <a:r>
              <a:rPr lang="en-US" dirty="0"/>
              <a:t>Becoming Loving productive citizens of their community</a:t>
            </a:r>
          </a:p>
          <a:p>
            <a:pPr marL="171450" indent="-171450">
              <a:buFont typeface="Arial" panose="020B0604020202020204" pitchFamily="34" charset="0"/>
              <a:buChar char="•"/>
            </a:pPr>
            <a:r>
              <a:rPr lang="en-US" dirty="0"/>
              <a:t>Small group counseled that guy with son in wreck </a:t>
            </a:r>
          </a:p>
          <a:p>
            <a:pPr marL="171450" indent="-171450">
              <a:buFont typeface="Arial" panose="020B0604020202020204" pitchFamily="34" charset="0"/>
              <a:buChar char="•"/>
            </a:pPr>
            <a:r>
              <a:rPr lang="en-US" dirty="0"/>
              <a:t>They are learning how to be accountable and to take care of each other</a:t>
            </a:r>
          </a:p>
          <a:p>
            <a:endParaRPr lang="en-US" dirty="0"/>
          </a:p>
        </p:txBody>
      </p:sp>
      <p:sp>
        <p:nvSpPr>
          <p:cNvPr id="4" name="Slide Number Placeholder 3"/>
          <p:cNvSpPr>
            <a:spLocks noGrp="1"/>
          </p:cNvSpPr>
          <p:nvPr>
            <p:ph type="sldNum" sz="quarter" idx="5"/>
          </p:nvPr>
        </p:nvSpPr>
        <p:spPr/>
        <p:txBody>
          <a:bodyPr/>
          <a:lstStyle/>
          <a:p>
            <a:fld id="{F8C931F9-00D9-4395-B5D0-616B2526D957}" type="slidenum">
              <a:rPr lang="en-US" smtClean="0"/>
              <a:t>10</a:t>
            </a:fld>
            <a:endParaRPr lang="en-US"/>
          </a:p>
        </p:txBody>
      </p:sp>
    </p:spTree>
    <p:extLst>
      <p:ext uri="{BB962C8B-B14F-4D97-AF65-F5344CB8AC3E}">
        <p14:creationId xmlns:p14="http://schemas.microsoft.com/office/powerpoint/2010/main" val="38423578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b="1" dirty="0"/>
              <a:t>Resident Comments</a:t>
            </a:r>
          </a:p>
          <a:p>
            <a:pPr marL="0" indent="0" defTabSz="457200">
              <a:buFont typeface="Arial" panose="020B0604020202020204" pitchFamily="34" charset="0"/>
              <a:buNone/>
            </a:pPr>
            <a:r>
              <a:rPr lang="en-US" sz="1200" b="1" kern="1200" dirty="0">
                <a:solidFill>
                  <a:schemeClr val="tx1"/>
                </a:solidFill>
                <a:effectLst/>
                <a:latin typeface="+mn-lt"/>
                <a:ea typeface="+mn-ea"/>
                <a:cs typeface="+mn-cs"/>
              </a:rPr>
              <a:t>From our last weekend:</a:t>
            </a:r>
          </a:p>
          <a:p>
            <a:pPr marL="171450" indent="-171450" defTabSz="457200">
              <a:buFont typeface="Arial" panose="020B0604020202020204" pitchFamily="34" charset="0"/>
              <a:buChar char="•"/>
            </a:pPr>
            <a:r>
              <a:rPr lang="en-US" sz="1200" kern="1200" dirty="0">
                <a:solidFill>
                  <a:schemeClr val="tx1"/>
                </a:solidFill>
                <a:effectLst/>
                <a:latin typeface="+mn-lt"/>
                <a:ea typeface="+mn-ea"/>
                <a:cs typeface="+mn-cs"/>
              </a:rPr>
              <a:t>This has “shown me that I am not alone.</a:t>
            </a:r>
          </a:p>
          <a:p>
            <a:pPr marL="171450" indent="-171450" defTabSz="457200">
              <a:buFont typeface="Arial" panose="020B0604020202020204" pitchFamily="34" charset="0"/>
              <a:buChar char="•"/>
            </a:pPr>
            <a:r>
              <a:rPr lang="en-US" sz="1200" kern="1200" dirty="0">
                <a:solidFill>
                  <a:schemeClr val="tx1"/>
                </a:solidFill>
                <a:effectLst/>
                <a:latin typeface="+mn-lt"/>
                <a:ea typeface="+mn-ea"/>
                <a:cs typeface="+mn-cs"/>
              </a:rPr>
              <a:t>Before I came to Kairos I was so full of hate.</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a:solidFill>
                  <a:srgbClr val="FF0000"/>
                </a:solidFill>
                <a:latin typeface="Bradley Hand ITC" panose="03070402050302030203" pitchFamily="66" charset="0"/>
              </a:rPr>
              <a:t>“really see the presence of God”</a:t>
            </a:r>
            <a:endParaRPr lang="en-US" b="0" dirty="0">
              <a:solidFill>
                <a:srgbClr val="FF0000"/>
              </a:solidFill>
              <a:latin typeface="Bradley Hand ITC" panose="03070402050302030203" pitchFamily="66" charset="0"/>
            </a:endParaRPr>
          </a:p>
          <a:p>
            <a:pPr marL="171450" indent="-171450" defTabSz="457200">
              <a:buFont typeface="Arial" panose="020B0604020202020204" pitchFamily="34" charset="0"/>
              <a:buChar char="•"/>
            </a:pPr>
            <a:r>
              <a:rPr lang="en-US" dirty="0"/>
              <a:t>I learned a lot about Jesus that I never knew. I never knew such love existed. I am in awe.</a:t>
            </a:r>
          </a:p>
        </p:txBody>
      </p:sp>
      <p:sp>
        <p:nvSpPr>
          <p:cNvPr id="4" name="Slide Number Placeholder 3"/>
          <p:cNvSpPr>
            <a:spLocks noGrp="1"/>
          </p:cNvSpPr>
          <p:nvPr>
            <p:ph type="sldNum" sz="quarter" idx="5"/>
          </p:nvPr>
        </p:nvSpPr>
        <p:spPr/>
        <p:txBody>
          <a:bodyPr/>
          <a:lstStyle/>
          <a:p>
            <a:fld id="{F8C931F9-00D9-4395-B5D0-616B2526D957}" type="slidenum">
              <a:rPr lang="en-US" smtClean="0"/>
              <a:t>11</a:t>
            </a:fld>
            <a:endParaRPr lang="en-US"/>
          </a:p>
        </p:txBody>
      </p:sp>
    </p:spTree>
    <p:extLst>
      <p:ext uri="{BB962C8B-B14F-4D97-AF65-F5344CB8AC3E}">
        <p14:creationId xmlns:p14="http://schemas.microsoft.com/office/powerpoint/2010/main" val="304883082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Kairos Logo">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4D1F0C6-E3F7-87FC-460B-E171353F5D68}"/>
              </a:ext>
            </a:extLst>
          </p:cNvPr>
          <p:cNvPicPr>
            <a:picLocks noChangeAspect="1"/>
          </p:cNvPicPr>
          <p:nvPr userDrawn="1"/>
        </p:nvPicPr>
        <p:blipFill>
          <a:blip r:embed="rId2"/>
          <a:stretch>
            <a:fillRect/>
          </a:stretch>
        </p:blipFill>
        <p:spPr>
          <a:xfrm>
            <a:off x="0" y="0"/>
            <a:ext cx="4114800" cy="6858000"/>
          </a:xfrm>
          <a:prstGeom prst="rect">
            <a:avLst/>
          </a:prstGeom>
        </p:spPr>
      </p:pic>
      <p:sp>
        <p:nvSpPr>
          <p:cNvPr id="14" name="Title 1">
            <a:extLst>
              <a:ext uri="{FF2B5EF4-FFF2-40B4-BE49-F238E27FC236}">
                <a16:creationId xmlns:a16="http://schemas.microsoft.com/office/drawing/2014/main" id="{9D8299F6-53C3-AB2F-51D6-3E8EB1F4BAB4}"/>
              </a:ext>
            </a:extLst>
          </p:cNvPr>
          <p:cNvSpPr>
            <a:spLocks noGrp="1"/>
          </p:cNvSpPr>
          <p:nvPr>
            <p:ph type="ctrTitle"/>
          </p:nvPr>
        </p:nvSpPr>
        <p:spPr>
          <a:xfrm>
            <a:off x="5713412" y="1676400"/>
            <a:ext cx="5180251" cy="1470025"/>
          </a:xfrm>
        </p:spPr>
        <p:txBody>
          <a:bodyPr/>
          <a:lstStyle>
            <a:lvl1pPr>
              <a:defRPr>
                <a:solidFill>
                  <a:srgbClr val="485B71"/>
                </a:solidFill>
              </a:defRPr>
            </a:lvl1pPr>
          </a:lstStyle>
          <a:p>
            <a:r>
              <a:rPr lang="en-US" dirty="0"/>
              <a:t>Click to edit Master title style</a:t>
            </a:r>
          </a:p>
        </p:txBody>
      </p:sp>
      <p:sp>
        <p:nvSpPr>
          <p:cNvPr id="15" name="Subtitle 2">
            <a:extLst>
              <a:ext uri="{FF2B5EF4-FFF2-40B4-BE49-F238E27FC236}">
                <a16:creationId xmlns:a16="http://schemas.microsoft.com/office/drawing/2014/main" id="{2ABE5723-4E7E-8D8B-E19A-C797178E37BA}"/>
              </a:ext>
            </a:extLst>
          </p:cNvPr>
          <p:cNvSpPr>
            <a:spLocks noGrp="1"/>
          </p:cNvSpPr>
          <p:nvPr>
            <p:ph type="subTitle" idx="1"/>
          </p:nvPr>
        </p:nvSpPr>
        <p:spPr>
          <a:xfrm>
            <a:off x="5713412" y="3432172"/>
            <a:ext cx="51816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6" name="Picture 5" descr="A blue oval with black text&#10;&#10;AI-generated content may be incorrect.">
            <a:extLst>
              <a:ext uri="{FF2B5EF4-FFF2-40B4-BE49-F238E27FC236}">
                <a16:creationId xmlns:a16="http://schemas.microsoft.com/office/drawing/2014/main" id="{F3F18C8F-4A10-287C-7D24-43AEEF61FAA2}"/>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301897" y="282658"/>
            <a:ext cx="836748" cy="320405"/>
          </a:xfrm>
          <a:prstGeom prst="rect">
            <a:avLst/>
          </a:prstGeom>
        </p:spPr>
      </p:pic>
    </p:spTree>
    <p:extLst>
      <p:ext uri="{BB962C8B-B14F-4D97-AF65-F5344CB8AC3E}">
        <p14:creationId xmlns:p14="http://schemas.microsoft.com/office/powerpoint/2010/main" val="3749019644"/>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441" y="274638"/>
            <a:ext cx="10969943" cy="1143000"/>
          </a:xfrm>
        </p:spPr>
        <p:txBody>
          <a:bodyPr/>
          <a:lstStyle>
            <a:lvl1pPr>
              <a:defRPr>
                <a:solidFill>
                  <a:srgbClr val="485B71"/>
                </a:solidFill>
              </a:defRPr>
            </a:lvl1pPr>
          </a:lstStyle>
          <a:p>
            <a:r>
              <a:rPr lang="en-US" dirty="0"/>
              <a:t>Click to edit Master title style</a:t>
            </a:r>
          </a:p>
        </p:txBody>
      </p:sp>
      <p:sp>
        <p:nvSpPr>
          <p:cNvPr id="3" name="Content Placeholder 2"/>
          <p:cNvSpPr>
            <a:spLocks noGrp="1"/>
          </p:cNvSpPr>
          <p:nvPr>
            <p:ph sz="half" idx="1"/>
          </p:nvPr>
        </p:nvSpPr>
        <p:spPr>
          <a:xfrm>
            <a:off x="609441" y="1600203"/>
            <a:ext cx="5383398" cy="4267197"/>
          </a:xfrm>
        </p:spPr>
        <p:txBody>
          <a:bodyPr/>
          <a:lstStyle>
            <a:lvl1pPr>
              <a:defRPr sz="2800">
                <a:solidFill>
                  <a:srgbClr val="485B71"/>
                </a:solidFill>
              </a:defRPr>
            </a:lvl1pPr>
            <a:lvl2pPr>
              <a:defRPr sz="2400">
                <a:solidFill>
                  <a:srgbClr val="485B71"/>
                </a:solidFill>
              </a:defRPr>
            </a:lvl2pPr>
            <a:lvl3pPr>
              <a:defRPr sz="2000">
                <a:solidFill>
                  <a:srgbClr val="485B71"/>
                </a:solidFill>
              </a:defRPr>
            </a:lvl3pPr>
            <a:lvl4pPr>
              <a:defRPr sz="1800">
                <a:solidFill>
                  <a:srgbClr val="485B71"/>
                </a:solidFill>
              </a:defRPr>
            </a:lvl4pPr>
            <a:lvl5pPr>
              <a:defRPr sz="1800">
                <a:solidFill>
                  <a:srgbClr val="485B7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95986" y="1600203"/>
            <a:ext cx="5383398" cy="4267197"/>
          </a:xfrm>
        </p:spPr>
        <p:txBody>
          <a:bodyPr/>
          <a:lstStyle>
            <a:lvl1pPr>
              <a:defRPr sz="2800">
                <a:solidFill>
                  <a:srgbClr val="485B71"/>
                </a:solidFill>
              </a:defRPr>
            </a:lvl1pPr>
            <a:lvl2pPr>
              <a:defRPr sz="2400">
                <a:solidFill>
                  <a:srgbClr val="485B71"/>
                </a:solidFill>
              </a:defRPr>
            </a:lvl2pPr>
            <a:lvl3pPr>
              <a:defRPr sz="2000">
                <a:solidFill>
                  <a:srgbClr val="485B71"/>
                </a:solidFill>
              </a:defRPr>
            </a:lvl3pPr>
            <a:lvl4pPr>
              <a:defRPr sz="1800">
                <a:solidFill>
                  <a:srgbClr val="485B71"/>
                </a:solidFill>
              </a:defRPr>
            </a:lvl4pPr>
            <a:lvl5pPr>
              <a:defRPr sz="1800">
                <a:solidFill>
                  <a:srgbClr val="485B7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5" name="Picture 4">
            <a:extLst>
              <a:ext uri="{FF2B5EF4-FFF2-40B4-BE49-F238E27FC236}">
                <a16:creationId xmlns:a16="http://schemas.microsoft.com/office/drawing/2014/main" id="{9C8EBDD9-3E65-DC15-61BB-6E71CCEA49DE}"/>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10133012" y="6096000"/>
            <a:ext cx="1524000" cy="594961"/>
          </a:xfrm>
          <a:prstGeom prst="rect">
            <a:avLst/>
          </a:prstGeom>
        </p:spPr>
      </p:pic>
    </p:spTree>
    <p:extLst>
      <p:ext uri="{BB962C8B-B14F-4D97-AF65-F5344CB8AC3E}">
        <p14:creationId xmlns:p14="http://schemas.microsoft.com/office/powerpoint/2010/main" val="2920127842"/>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485B71"/>
                </a:solidFill>
              </a:defRPr>
            </a:lvl1pPr>
          </a:lstStyle>
          <a:p>
            <a:r>
              <a:rPr lang="en-US" dirty="0"/>
              <a:t>Click to edit Master title style</a:t>
            </a:r>
          </a:p>
        </p:txBody>
      </p:sp>
      <p:sp>
        <p:nvSpPr>
          <p:cNvPr id="3" name="Text Placeholder 2"/>
          <p:cNvSpPr>
            <a:spLocks noGrp="1"/>
          </p:cNvSpPr>
          <p:nvPr>
            <p:ph type="body" idx="1"/>
          </p:nvPr>
        </p:nvSpPr>
        <p:spPr>
          <a:xfrm>
            <a:off x="609441" y="1535113"/>
            <a:ext cx="5385514" cy="639762"/>
          </a:xfrm>
        </p:spPr>
        <p:txBody>
          <a:bodyPr anchor="b"/>
          <a:lstStyle>
            <a:lvl1pPr marL="0" indent="0">
              <a:buNone/>
              <a:defRPr sz="2400" b="1">
                <a:solidFill>
                  <a:srgbClr val="485B7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09441" y="2174875"/>
            <a:ext cx="5385514" cy="3768725"/>
          </a:xfrm>
        </p:spPr>
        <p:txBody>
          <a:bodyPr/>
          <a:lstStyle>
            <a:lvl1pPr>
              <a:defRPr sz="2400">
                <a:solidFill>
                  <a:srgbClr val="485B71"/>
                </a:solidFill>
              </a:defRPr>
            </a:lvl1pPr>
            <a:lvl2pPr>
              <a:defRPr sz="2000">
                <a:solidFill>
                  <a:srgbClr val="485B71"/>
                </a:solidFill>
              </a:defRPr>
            </a:lvl2pPr>
            <a:lvl3pPr>
              <a:defRPr sz="1800">
                <a:solidFill>
                  <a:srgbClr val="485B71"/>
                </a:solidFill>
              </a:defRPr>
            </a:lvl3pPr>
            <a:lvl4pPr>
              <a:defRPr sz="1600">
                <a:solidFill>
                  <a:srgbClr val="485B71"/>
                </a:solidFill>
              </a:defRPr>
            </a:lvl4pPr>
            <a:lvl5pPr>
              <a:defRPr sz="1600">
                <a:solidFill>
                  <a:srgbClr val="485B71"/>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91754" y="1535113"/>
            <a:ext cx="5387630" cy="639762"/>
          </a:xfrm>
        </p:spPr>
        <p:txBody>
          <a:bodyPr anchor="b"/>
          <a:lstStyle>
            <a:lvl1pPr marL="0" indent="0">
              <a:buNone/>
              <a:defRPr sz="2400" b="1">
                <a:solidFill>
                  <a:srgbClr val="485B7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91754" y="2174875"/>
            <a:ext cx="5387630" cy="3768725"/>
          </a:xfrm>
        </p:spPr>
        <p:txBody>
          <a:bodyPr/>
          <a:lstStyle>
            <a:lvl1pPr>
              <a:defRPr sz="2400">
                <a:solidFill>
                  <a:srgbClr val="485B71"/>
                </a:solidFill>
              </a:defRPr>
            </a:lvl1pPr>
            <a:lvl2pPr>
              <a:defRPr sz="2000">
                <a:solidFill>
                  <a:srgbClr val="485B71"/>
                </a:solidFill>
              </a:defRPr>
            </a:lvl2pPr>
            <a:lvl3pPr>
              <a:defRPr sz="1800">
                <a:solidFill>
                  <a:srgbClr val="485B71"/>
                </a:solidFill>
              </a:defRPr>
            </a:lvl3pPr>
            <a:lvl4pPr>
              <a:defRPr sz="1600">
                <a:solidFill>
                  <a:srgbClr val="485B71"/>
                </a:solidFill>
              </a:defRPr>
            </a:lvl4pPr>
            <a:lvl5pPr>
              <a:defRPr sz="1600">
                <a:solidFill>
                  <a:srgbClr val="485B71"/>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a:extLst>
              <a:ext uri="{FF2B5EF4-FFF2-40B4-BE49-F238E27FC236}">
                <a16:creationId xmlns:a16="http://schemas.microsoft.com/office/drawing/2014/main" id="{F9072B39-9375-1B0A-AD46-B6A89C90C5AC}"/>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10133012" y="6096000"/>
            <a:ext cx="1524000" cy="594961"/>
          </a:xfrm>
          <a:prstGeom prst="rect">
            <a:avLst/>
          </a:prstGeom>
        </p:spPr>
      </p:pic>
    </p:spTree>
    <p:extLst>
      <p:ext uri="{BB962C8B-B14F-4D97-AF65-F5344CB8AC3E}">
        <p14:creationId xmlns:p14="http://schemas.microsoft.com/office/powerpoint/2010/main" val="1913283503"/>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485B71"/>
                </a:solidFill>
              </a:defRPr>
            </a:lvl1pPr>
          </a:lstStyle>
          <a:p>
            <a:r>
              <a:rPr lang="en-US" dirty="0"/>
              <a:t>Click to edit Master title style</a:t>
            </a:r>
          </a:p>
        </p:txBody>
      </p:sp>
      <p:pic>
        <p:nvPicPr>
          <p:cNvPr id="4" name="Picture 3">
            <a:extLst>
              <a:ext uri="{FF2B5EF4-FFF2-40B4-BE49-F238E27FC236}">
                <a16:creationId xmlns:a16="http://schemas.microsoft.com/office/drawing/2014/main" id="{5331361E-35B9-E82F-DA61-7F93795C2F16}"/>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760412" y="6310935"/>
            <a:ext cx="838200" cy="362465"/>
          </a:xfrm>
          <a:prstGeom prst="rect">
            <a:avLst/>
          </a:prstGeom>
        </p:spPr>
      </p:pic>
      <p:pic>
        <p:nvPicPr>
          <p:cNvPr id="7" name="Picture 6">
            <a:extLst>
              <a:ext uri="{FF2B5EF4-FFF2-40B4-BE49-F238E27FC236}">
                <a16:creationId xmlns:a16="http://schemas.microsoft.com/office/drawing/2014/main" id="{8D29632C-90EA-C94C-150D-6E85FDD46E2F}"/>
              </a:ext>
            </a:extLst>
          </p:cNvPr>
          <p:cNvPicPr>
            <a:picLocks noChangeAspect="1"/>
          </p:cNvPicPr>
          <p:nvPr userDrawn="1"/>
        </p:nvPicPr>
        <p:blipFill>
          <a:blip r:embed="rId3"/>
          <a:stretch>
            <a:fillRect/>
          </a:stretch>
        </p:blipFill>
        <p:spPr>
          <a:xfrm>
            <a:off x="10133012" y="6096000"/>
            <a:ext cx="1524002" cy="548582"/>
          </a:xfrm>
          <a:prstGeom prst="rect">
            <a:avLst/>
          </a:prstGeom>
        </p:spPr>
      </p:pic>
    </p:spTree>
    <p:extLst>
      <p:ext uri="{BB962C8B-B14F-4D97-AF65-F5344CB8AC3E}">
        <p14:creationId xmlns:p14="http://schemas.microsoft.com/office/powerpoint/2010/main" val="3079609418"/>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with Logo">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3AE0FED-2FEA-AC99-174F-DB3A760CC4B2}"/>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10133012" y="6096000"/>
            <a:ext cx="1524000" cy="594961"/>
          </a:xfrm>
          <a:prstGeom prst="rect">
            <a:avLst/>
          </a:prstGeom>
        </p:spPr>
      </p:pic>
    </p:spTree>
    <p:extLst>
      <p:ext uri="{BB962C8B-B14F-4D97-AF65-F5344CB8AC3E}">
        <p14:creationId xmlns:p14="http://schemas.microsoft.com/office/powerpoint/2010/main" val="1263724544"/>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066023342"/>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wo Content">
  <p:cSld name="1_Two Content">
    <p:spTree>
      <p:nvGrpSpPr>
        <p:cNvPr id="1" name="Shape 50"/>
        <p:cNvGrpSpPr/>
        <p:nvPr/>
      </p:nvGrpSpPr>
      <p:grpSpPr>
        <a:xfrm>
          <a:off x="0" y="0"/>
          <a:ext cx="0" cy="0"/>
          <a:chOff x="0" y="0"/>
          <a:chExt cx="0" cy="0"/>
        </a:xfrm>
      </p:grpSpPr>
      <p:sp>
        <p:nvSpPr>
          <p:cNvPr id="51" name="Google Shape;51;p22"/>
          <p:cNvSpPr txBox="1">
            <a:spLocks noGrp="1"/>
          </p:cNvSpPr>
          <p:nvPr>
            <p:ph type="title"/>
          </p:nvPr>
        </p:nvSpPr>
        <p:spPr>
          <a:xfrm>
            <a:off x="609441" y="274638"/>
            <a:ext cx="10969943"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rgbClr val="485B71"/>
              </a:buClr>
              <a:buSzPts val="4400"/>
              <a:buFont typeface="Calibri"/>
              <a:buNone/>
              <a:defRPr>
                <a:solidFill>
                  <a:srgbClr val="485B7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2" name="Google Shape;52;p22"/>
          <p:cNvSpPr txBox="1">
            <a:spLocks noGrp="1"/>
          </p:cNvSpPr>
          <p:nvPr>
            <p:ph type="body" idx="1"/>
          </p:nvPr>
        </p:nvSpPr>
        <p:spPr>
          <a:xfrm>
            <a:off x="609441" y="1600203"/>
            <a:ext cx="5383398" cy="4267197"/>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rgbClr val="485B71"/>
              </a:buClr>
              <a:buSzPts val="2800"/>
              <a:buChar char="•"/>
              <a:defRPr sz="2800">
                <a:solidFill>
                  <a:srgbClr val="485B71"/>
                </a:solidFill>
              </a:defRPr>
            </a:lvl1pPr>
            <a:lvl2pPr marL="914400" lvl="1" indent="-381000" algn="l">
              <a:spcBef>
                <a:spcPts val="480"/>
              </a:spcBef>
              <a:spcAft>
                <a:spcPts val="0"/>
              </a:spcAft>
              <a:buClr>
                <a:srgbClr val="485B71"/>
              </a:buClr>
              <a:buSzPts val="2400"/>
              <a:buChar char="–"/>
              <a:defRPr sz="2400">
                <a:solidFill>
                  <a:srgbClr val="485B71"/>
                </a:solidFill>
              </a:defRPr>
            </a:lvl2pPr>
            <a:lvl3pPr marL="1371600" lvl="2" indent="-355600" algn="l">
              <a:spcBef>
                <a:spcPts val="400"/>
              </a:spcBef>
              <a:spcAft>
                <a:spcPts val="0"/>
              </a:spcAft>
              <a:buClr>
                <a:srgbClr val="485B71"/>
              </a:buClr>
              <a:buSzPts val="2000"/>
              <a:buChar char="•"/>
              <a:defRPr sz="2000">
                <a:solidFill>
                  <a:srgbClr val="485B71"/>
                </a:solidFill>
              </a:defRPr>
            </a:lvl3pPr>
            <a:lvl4pPr marL="1828800" lvl="3" indent="-342900" algn="l">
              <a:spcBef>
                <a:spcPts val="360"/>
              </a:spcBef>
              <a:spcAft>
                <a:spcPts val="0"/>
              </a:spcAft>
              <a:buClr>
                <a:srgbClr val="485B71"/>
              </a:buClr>
              <a:buSzPts val="1800"/>
              <a:buChar char="–"/>
              <a:defRPr sz="1800">
                <a:solidFill>
                  <a:srgbClr val="485B71"/>
                </a:solidFill>
              </a:defRPr>
            </a:lvl4pPr>
            <a:lvl5pPr marL="2286000" lvl="4" indent="-342900" algn="l">
              <a:spcBef>
                <a:spcPts val="360"/>
              </a:spcBef>
              <a:spcAft>
                <a:spcPts val="0"/>
              </a:spcAft>
              <a:buClr>
                <a:srgbClr val="485B71"/>
              </a:buClr>
              <a:buSzPts val="1800"/>
              <a:buChar char="»"/>
              <a:defRPr sz="1800">
                <a:solidFill>
                  <a:srgbClr val="485B71"/>
                </a:solidFill>
              </a:defRPr>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53" name="Google Shape;53;p22"/>
          <p:cNvSpPr txBox="1">
            <a:spLocks noGrp="1"/>
          </p:cNvSpPr>
          <p:nvPr>
            <p:ph type="body" idx="2"/>
          </p:nvPr>
        </p:nvSpPr>
        <p:spPr>
          <a:xfrm>
            <a:off x="6195986" y="1600203"/>
            <a:ext cx="5383398" cy="4267197"/>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rgbClr val="485B71"/>
              </a:buClr>
              <a:buSzPts val="2800"/>
              <a:buChar char="•"/>
              <a:defRPr sz="2800">
                <a:solidFill>
                  <a:srgbClr val="485B71"/>
                </a:solidFill>
              </a:defRPr>
            </a:lvl1pPr>
            <a:lvl2pPr marL="914400" lvl="1" indent="-381000" algn="l">
              <a:spcBef>
                <a:spcPts val="480"/>
              </a:spcBef>
              <a:spcAft>
                <a:spcPts val="0"/>
              </a:spcAft>
              <a:buClr>
                <a:srgbClr val="485B71"/>
              </a:buClr>
              <a:buSzPts val="2400"/>
              <a:buChar char="–"/>
              <a:defRPr sz="2400">
                <a:solidFill>
                  <a:srgbClr val="485B71"/>
                </a:solidFill>
              </a:defRPr>
            </a:lvl2pPr>
            <a:lvl3pPr marL="1371600" lvl="2" indent="-355600" algn="l">
              <a:spcBef>
                <a:spcPts val="400"/>
              </a:spcBef>
              <a:spcAft>
                <a:spcPts val="0"/>
              </a:spcAft>
              <a:buClr>
                <a:srgbClr val="485B71"/>
              </a:buClr>
              <a:buSzPts val="2000"/>
              <a:buChar char="•"/>
              <a:defRPr sz="2000">
                <a:solidFill>
                  <a:srgbClr val="485B71"/>
                </a:solidFill>
              </a:defRPr>
            </a:lvl3pPr>
            <a:lvl4pPr marL="1828800" lvl="3" indent="-342900" algn="l">
              <a:spcBef>
                <a:spcPts val="360"/>
              </a:spcBef>
              <a:spcAft>
                <a:spcPts val="0"/>
              </a:spcAft>
              <a:buClr>
                <a:srgbClr val="485B71"/>
              </a:buClr>
              <a:buSzPts val="1800"/>
              <a:buChar char="–"/>
              <a:defRPr sz="1800">
                <a:solidFill>
                  <a:srgbClr val="485B71"/>
                </a:solidFill>
              </a:defRPr>
            </a:lvl4pPr>
            <a:lvl5pPr marL="2286000" lvl="4" indent="-342900" algn="l">
              <a:spcBef>
                <a:spcPts val="360"/>
              </a:spcBef>
              <a:spcAft>
                <a:spcPts val="0"/>
              </a:spcAft>
              <a:buClr>
                <a:srgbClr val="485B71"/>
              </a:buClr>
              <a:buSzPts val="1800"/>
              <a:buChar char="»"/>
              <a:defRPr sz="1800">
                <a:solidFill>
                  <a:srgbClr val="485B71"/>
                </a:solidFill>
              </a:defRPr>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pic>
        <p:nvPicPr>
          <p:cNvPr id="54" name="Google Shape;54;p22"/>
          <p:cNvPicPr preferRelativeResize="0"/>
          <p:nvPr/>
        </p:nvPicPr>
        <p:blipFill rotWithShape="1">
          <a:blip r:embed="rId2">
            <a:alphaModFix/>
          </a:blip>
          <a:srcRect/>
          <a:stretch/>
        </p:blipFill>
        <p:spPr>
          <a:xfrm>
            <a:off x="10133012" y="6096000"/>
            <a:ext cx="1524000" cy="594961"/>
          </a:xfrm>
          <a:prstGeom prst="rect">
            <a:avLst/>
          </a:prstGeom>
          <a:noFill/>
          <a:ln>
            <a:noFill/>
          </a:ln>
        </p:spPr>
      </p:pic>
    </p:spTree>
    <p:extLst>
      <p:ext uri="{BB962C8B-B14F-4D97-AF65-F5344CB8AC3E}">
        <p14:creationId xmlns:p14="http://schemas.microsoft.com/office/powerpoint/2010/main" val="7094070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Title Slide Kairos Logo">
    <p:spTree>
      <p:nvGrpSpPr>
        <p:cNvPr id="1" name=""/>
        <p:cNvGrpSpPr/>
        <p:nvPr/>
      </p:nvGrpSpPr>
      <p:grpSpPr>
        <a:xfrm>
          <a:off x="0" y="0"/>
          <a:ext cx="0" cy="0"/>
          <a:chOff x="0" y="0"/>
          <a:chExt cx="0" cy="0"/>
        </a:xfrm>
      </p:grpSpPr>
      <p:pic>
        <p:nvPicPr>
          <p:cNvPr id="16" name="Picture 15" descr="A group of gears on a blue background&#10;&#10;Description automatically generated">
            <a:extLst>
              <a:ext uri="{FF2B5EF4-FFF2-40B4-BE49-F238E27FC236}">
                <a16:creationId xmlns:a16="http://schemas.microsoft.com/office/drawing/2014/main" id="{3B6BE400-91CD-79ED-27A5-DBD0668F37D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13043"/>
          <a:stretch/>
        </p:blipFill>
        <p:spPr>
          <a:xfrm>
            <a:off x="0" y="0"/>
            <a:ext cx="4114800" cy="6858000"/>
          </a:xfrm>
          <a:prstGeom prst="rect">
            <a:avLst/>
          </a:prstGeom>
        </p:spPr>
      </p:pic>
      <p:sp>
        <p:nvSpPr>
          <p:cNvPr id="14" name="Title 1">
            <a:extLst>
              <a:ext uri="{FF2B5EF4-FFF2-40B4-BE49-F238E27FC236}">
                <a16:creationId xmlns:a16="http://schemas.microsoft.com/office/drawing/2014/main" id="{9D8299F6-53C3-AB2F-51D6-3E8EB1F4BAB4}"/>
              </a:ext>
            </a:extLst>
          </p:cNvPr>
          <p:cNvSpPr>
            <a:spLocks noGrp="1"/>
          </p:cNvSpPr>
          <p:nvPr>
            <p:ph type="ctrTitle"/>
          </p:nvPr>
        </p:nvSpPr>
        <p:spPr>
          <a:xfrm>
            <a:off x="5713412" y="1676400"/>
            <a:ext cx="5180251" cy="1470025"/>
          </a:xfrm>
        </p:spPr>
        <p:txBody>
          <a:bodyPr/>
          <a:lstStyle>
            <a:lvl1pPr>
              <a:defRPr>
                <a:solidFill>
                  <a:srgbClr val="485B71"/>
                </a:solidFill>
              </a:defRPr>
            </a:lvl1pPr>
          </a:lstStyle>
          <a:p>
            <a:r>
              <a:rPr lang="en-US" dirty="0"/>
              <a:t>Click to edit Master title style</a:t>
            </a:r>
          </a:p>
        </p:txBody>
      </p:sp>
      <p:sp>
        <p:nvSpPr>
          <p:cNvPr id="15" name="Subtitle 2">
            <a:extLst>
              <a:ext uri="{FF2B5EF4-FFF2-40B4-BE49-F238E27FC236}">
                <a16:creationId xmlns:a16="http://schemas.microsoft.com/office/drawing/2014/main" id="{2ABE5723-4E7E-8D8B-E19A-C797178E37BA}"/>
              </a:ext>
            </a:extLst>
          </p:cNvPr>
          <p:cNvSpPr>
            <a:spLocks noGrp="1"/>
          </p:cNvSpPr>
          <p:nvPr>
            <p:ph type="subTitle" idx="1"/>
          </p:nvPr>
        </p:nvSpPr>
        <p:spPr>
          <a:xfrm>
            <a:off x="5713412" y="3432172"/>
            <a:ext cx="51816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3" name="Picture 2" descr="A white logo with black background&#10;&#10;Description automatically generated">
            <a:extLst>
              <a:ext uri="{FF2B5EF4-FFF2-40B4-BE49-F238E27FC236}">
                <a16:creationId xmlns:a16="http://schemas.microsoft.com/office/drawing/2014/main" id="{81EFF009-F54A-FCE3-2353-97AF30D6B818}"/>
              </a:ext>
            </a:extLst>
          </p:cNvPr>
          <p:cNvPicPr>
            <a:picLocks noChangeAspect="1"/>
          </p:cNvPicPr>
          <p:nvPr userDrawn="1"/>
        </p:nvPicPr>
        <p:blipFill>
          <a:blip r:embed="rId3"/>
          <a:stretch>
            <a:fillRect/>
          </a:stretch>
        </p:blipFill>
        <p:spPr>
          <a:xfrm>
            <a:off x="241458" y="220980"/>
            <a:ext cx="957626" cy="365760"/>
          </a:xfrm>
          <a:prstGeom prst="rect">
            <a:avLst/>
          </a:prstGeom>
        </p:spPr>
      </p:pic>
      <p:sp>
        <p:nvSpPr>
          <p:cNvPr id="2" name="Rectangle 1">
            <a:extLst>
              <a:ext uri="{FF2B5EF4-FFF2-40B4-BE49-F238E27FC236}">
                <a16:creationId xmlns:a16="http://schemas.microsoft.com/office/drawing/2014/main" id="{6CE65721-621F-16DA-BC94-2AE533FBE628}"/>
              </a:ext>
            </a:extLst>
          </p:cNvPr>
          <p:cNvSpPr>
            <a:spLocks noGrp="1" noRot="1" noMove="1" noResize="1" noEditPoints="1" noAdjustHandles="1" noChangeArrowheads="1" noChangeShapeType="1"/>
          </p:cNvSpPr>
          <p:nvPr userDrawn="1"/>
        </p:nvSpPr>
        <p:spPr>
          <a:xfrm>
            <a:off x="0" y="0"/>
            <a:ext cx="4114800" cy="6858000"/>
          </a:xfrm>
          <a:prstGeom prst="rect">
            <a:avLst/>
          </a:prstGeom>
          <a:gradFill>
            <a:gsLst>
              <a:gs pos="46000">
                <a:srgbClr val="061A34"/>
              </a:gs>
              <a:gs pos="0">
                <a:srgbClr val="1F517D"/>
              </a:gs>
            </a:gsLst>
            <a:path path="circle">
              <a:fillToRect l="50000" t="50000" r="50000" b="50000"/>
            </a:path>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6" name="Picture 5" descr="A blue oval with black text&#10;&#10;AI-generated content may be incorrect.">
            <a:extLst>
              <a:ext uri="{FF2B5EF4-FFF2-40B4-BE49-F238E27FC236}">
                <a16:creationId xmlns:a16="http://schemas.microsoft.com/office/drawing/2014/main" id="{F3F18C8F-4A10-287C-7D24-43AEEF61FAA2}"/>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tretch>
            <a:fillRect/>
          </a:stretch>
        </p:blipFill>
        <p:spPr>
          <a:xfrm>
            <a:off x="301897" y="282658"/>
            <a:ext cx="836748" cy="320405"/>
          </a:xfrm>
          <a:prstGeom prst="rect">
            <a:avLst/>
          </a:prstGeom>
        </p:spPr>
      </p:pic>
      <p:pic>
        <p:nvPicPr>
          <p:cNvPr id="12" name="Picture 11">
            <a:extLst>
              <a:ext uri="{FF2B5EF4-FFF2-40B4-BE49-F238E27FC236}">
                <a16:creationId xmlns:a16="http://schemas.microsoft.com/office/drawing/2014/main" id="{2127A3CC-224F-4D9A-6BFF-FA1DC98A7FF1}"/>
              </a:ext>
            </a:extLst>
          </p:cNvPr>
          <p:cNvPicPr>
            <a:picLocks noChangeAspect="1"/>
          </p:cNvPicPr>
          <p:nvPr userDrawn="1"/>
        </p:nvPicPr>
        <p:blipFill>
          <a:blip r:embed="rId5"/>
          <a:stretch>
            <a:fillRect/>
          </a:stretch>
        </p:blipFill>
        <p:spPr>
          <a:xfrm>
            <a:off x="150812" y="1295134"/>
            <a:ext cx="3818855" cy="3816205"/>
          </a:xfrm>
          <a:prstGeom prst="rect">
            <a:avLst/>
          </a:prstGeom>
        </p:spPr>
      </p:pic>
    </p:spTree>
    <p:extLst>
      <p:ext uri="{BB962C8B-B14F-4D97-AF65-F5344CB8AC3E}">
        <p14:creationId xmlns:p14="http://schemas.microsoft.com/office/powerpoint/2010/main" val="1069398017"/>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441" y="274638"/>
            <a:ext cx="10969943" cy="1143000"/>
          </a:xfrm>
        </p:spPr>
        <p:txBody>
          <a:bodyPr/>
          <a:lstStyle>
            <a:lvl1pPr>
              <a:defRPr>
                <a:solidFill>
                  <a:srgbClr val="485B71"/>
                </a:solidFill>
              </a:defRPr>
            </a:lvl1pPr>
          </a:lstStyle>
          <a:p>
            <a:r>
              <a:rPr lang="en-US" dirty="0"/>
              <a:t>Click to edit Master title style</a:t>
            </a:r>
          </a:p>
        </p:txBody>
      </p:sp>
      <p:sp>
        <p:nvSpPr>
          <p:cNvPr id="3" name="Content Placeholder 2"/>
          <p:cNvSpPr>
            <a:spLocks noGrp="1"/>
          </p:cNvSpPr>
          <p:nvPr>
            <p:ph idx="1"/>
          </p:nvPr>
        </p:nvSpPr>
        <p:spPr>
          <a:xfrm>
            <a:off x="609441" y="1600203"/>
            <a:ext cx="10969943" cy="4267197"/>
          </a:xfrm>
        </p:spPr>
        <p:txBody>
          <a:bodyPr/>
          <a:lstStyle>
            <a:lvl1pPr>
              <a:defRPr>
                <a:solidFill>
                  <a:srgbClr val="485B71"/>
                </a:solidFill>
              </a:defRPr>
            </a:lvl1pPr>
            <a:lvl2pPr>
              <a:defRPr>
                <a:solidFill>
                  <a:srgbClr val="485B71"/>
                </a:solidFill>
              </a:defRPr>
            </a:lvl2pPr>
            <a:lvl3pPr>
              <a:defRPr>
                <a:solidFill>
                  <a:srgbClr val="485B71"/>
                </a:solidFill>
              </a:defRPr>
            </a:lvl3pPr>
            <a:lvl4pPr>
              <a:defRPr>
                <a:solidFill>
                  <a:srgbClr val="485B71"/>
                </a:solidFill>
              </a:defRPr>
            </a:lvl4pPr>
            <a:lvl5pPr>
              <a:defRPr>
                <a:solidFill>
                  <a:srgbClr val="485B7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6" name="Picture 5">
            <a:extLst>
              <a:ext uri="{FF2B5EF4-FFF2-40B4-BE49-F238E27FC236}">
                <a16:creationId xmlns:a16="http://schemas.microsoft.com/office/drawing/2014/main" id="{CBA368CA-036D-01AD-B8B4-EFA6695BBD2B}"/>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10133012" y="6096000"/>
            <a:ext cx="1524000" cy="594961"/>
          </a:xfrm>
          <a:prstGeom prst="rect">
            <a:avLst/>
          </a:prstGeom>
        </p:spPr>
      </p:pic>
    </p:spTree>
    <p:extLst>
      <p:ext uri="{BB962C8B-B14F-4D97-AF65-F5344CB8AC3E}">
        <p14:creationId xmlns:p14="http://schemas.microsoft.com/office/powerpoint/2010/main" val="3753477017"/>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 Kairos Logo">
    <p:spTree>
      <p:nvGrpSpPr>
        <p:cNvPr id="1" name=""/>
        <p:cNvGrpSpPr/>
        <p:nvPr/>
      </p:nvGrpSpPr>
      <p:grpSpPr>
        <a:xfrm>
          <a:off x="0" y="0"/>
          <a:ext cx="0" cy="0"/>
          <a:chOff x="0" y="0"/>
          <a:chExt cx="0" cy="0"/>
        </a:xfrm>
      </p:grpSpPr>
      <p:sp>
        <p:nvSpPr>
          <p:cNvPr id="2" name="Title 1"/>
          <p:cNvSpPr>
            <a:spLocks noGrp="1"/>
          </p:cNvSpPr>
          <p:nvPr>
            <p:ph type="title"/>
          </p:nvPr>
        </p:nvSpPr>
        <p:spPr>
          <a:xfrm>
            <a:off x="609441" y="274638"/>
            <a:ext cx="10969943" cy="1143000"/>
          </a:xfrm>
        </p:spPr>
        <p:txBody>
          <a:bodyPr/>
          <a:lstStyle>
            <a:lvl1pPr>
              <a:defRPr>
                <a:solidFill>
                  <a:srgbClr val="485B71"/>
                </a:solidFill>
              </a:defRPr>
            </a:lvl1pPr>
          </a:lstStyle>
          <a:p>
            <a:r>
              <a:rPr lang="en-US" dirty="0"/>
              <a:t>Click to edit Master title style</a:t>
            </a:r>
          </a:p>
        </p:txBody>
      </p:sp>
      <p:sp>
        <p:nvSpPr>
          <p:cNvPr id="3" name="Content Placeholder 2"/>
          <p:cNvSpPr>
            <a:spLocks noGrp="1"/>
          </p:cNvSpPr>
          <p:nvPr>
            <p:ph idx="1"/>
          </p:nvPr>
        </p:nvSpPr>
        <p:spPr>
          <a:xfrm>
            <a:off x="609441" y="1600203"/>
            <a:ext cx="10969943" cy="4267197"/>
          </a:xfrm>
        </p:spPr>
        <p:txBody>
          <a:bodyPr/>
          <a:lstStyle>
            <a:lvl1pPr>
              <a:defRPr>
                <a:solidFill>
                  <a:srgbClr val="485B71"/>
                </a:solidFill>
              </a:defRPr>
            </a:lvl1pPr>
            <a:lvl2pPr>
              <a:defRPr>
                <a:solidFill>
                  <a:srgbClr val="485B71"/>
                </a:solidFill>
              </a:defRPr>
            </a:lvl2pPr>
            <a:lvl3pPr>
              <a:defRPr>
                <a:solidFill>
                  <a:srgbClr val="485B71"/>
                </a:solidFill>
              </a:defRPr>
            </a:lvl3pPr>
            <a:lvl4pPr>
              <a:defRPr>
                <a:solidFill>
                  <a:srgbClr val="485B71"/>
                </a:solidFill>
              </a:defRPr>
            </a:lvl4pPr>
            <a:lvl5pPr>
              <a:defRPr>
                <a:solidFill>
                  <a:srgbClr val="485B7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609441" y="6310935"/>
            <a:ext cx="838200" cy="362465"/>
          </a:xfrm>
          <a:prstGeom prst="rect">
            <a:avLst/>
          </a:prstGeom>
        </p:spPr>
      </p:pic>
      <p:pic>
        <p:nvPicPr>
          <p:cNvPr id="4" name="Picture 3">
            <a:extLst>
              <a:ext uri="{FF2B5EF4-FFF2-40B4-BE49-F238E27FC236}">
                <a16:creationId xmlns:a16="http://schemas.microsoft.com/office/drawing/2014/main" id="{56A6A593-4A88-140C-9C03-5196C1708DA5}"/>
              </a:ext>
            </a:extLst>
          </p:cNvPr>
          <p:cNvPicPr>
            <a:picLocks noGrp="1" noRot="1" noChangeAspect="1" noMove="1" noResize="1" noEditPoints="1" noAdjustHandles="1" noChangeArrowheads="1" noChangeShapeType="1" noCrop="1"/>
          </p:cNvPicPr>
          <p:nvPr userDrawn="1"/>
        </p:nvPicPr>
        <p:blipFill>
          <a:blip r:embed="rId3"/>
          <a:stretch>
            <a:fillRect/>
          </a:stretch>
        </p:blipFill>
        <p:spPr>
          <a:xfrm>
            <a:off x="10133012" y="6096000"/>
            <a:ext cx="1524000" cy="594961"/>
          </a:xfrm>
          <a:prstGeom prst="rect">
            <a:avLst/>
          </a:prstGeom>
        </p:spPr>
      </p:pic>
    </p:spTree>
    <p:extLst>
      <p:ext uri="{BB962C8B-B14F-4D97-AF65-F5344CB8AC3E}">
        <p14:creationId xmlns:p14="http://schemas.microsoft.com/office/powerpoint/2010/main" val="316323248"/>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gs Header">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441" y="1600203"/>
            <a:ext cx="10969943" cy="4267197"/>
          </a:xfrm>
        </p:spPr>
        <p:txBody>
          <a:bodyPr/>
          <a:lstStyle>
            <a:lvl1pPr>
              <a:defRPr>
                <a:solidFill>
                  <a:srgbClr val="485B71"/>
                </a:solidFill>
              </a:defRPr>
            </a:lvl1pPr>
            <a:lvl2pPr>
              <a:defRPr>
                <a:solidFill>
                  <a:srgbClr val="485B71"/>
                </a:solidFill>
              </a:defRPr>
            </a:lvl2pPr>
            <a:lvl3pPr>
              <a:defRPr>
                <a:solidFill>
                  <a:srgbClr val="485B71"/>
                </a:solidFill>
              </a:defRPr>
            </a:lvl3pPr>
            <a:lvl4pPr>
              <a:defRPr>
                <a:solidFill>
                  <a:srgbClr val="485B71"/>
                </a:solidFill>
              </a:defRPr>
            </a:lvl4pPr>
            <a:lvl5pPr>
              <a:defRPr>
                <a:solidFill>
                  <a:srgbClr val="485B7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a:extLst>
              <a:ext uri="{FF2B5EF4-FFF2-40B4-BE49-F238E27FC236}">
                <a16:creationId xmlns:a16="http://schemas.microsoft.com/office/drawing/2014/main" id="{F74AFC62-2A30-7E75-E13A-11C33C3FC7E0}"/>
              </a:ext>
            </a:extLst>
          </p:cNvPr>
          <p:cNvSpPr>
            <a:spLocks noGrp="1" noRot="1" noMove="1" noResize="1" noEditPoints="1" noAdjustHandles="1" noChangeArrowheads="1" noChangeShapeType="1"/>
          </p:cNvSpPr>
          <p:nvPr userDrawn="1"/>
        </p:nvSpPr>
        <p:spPr>
          <a:xfrm>
            <a:off x="-1" y="0"/>
            <a:ext cx="12188825" cy="1409700"/>
          </a:xfrm>
          <a:prstGeom prst="rect">
            <a:avLst/>
          </a:prstGeom>
          <a:gradFill flip="none" rotWithShape="1">
            <a:gsLst>
              <a:gs pos="0">
                <a:srgbClr val="FFFFFF"/>
              </a:gs>
              <a:gs pos="35000">
                <a:srgbClr val="EEC665"/>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pic>
        <p:nvPicPr>
          <p:cNvPr id="11" name="Picture 10">
            <a:extLst>
              <a:ext uri="{FF2B5EF4-FFF2-40B4-BE49-F238E27FC236}">
                <a16:creationId xmlns:a16="http://schemas.microsoft.com/office/drawing/2014/main" id="{881E358F-7D90-BE60-B83E-963560908C89}"/>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4799009" y="-381000"/>
            <a:ext cx="2133603" cy="2133603"/>
          </a:xfrm>
          <a:prstGeom prst="rect">
            <a:avLst/>
          </a:prstGeom>
        </p:spPr>
      </p:pic>
    </p:spTree>
    <p:extLst>
      <p:ext uri="{BB962C8B-B14F-4D97-AF65-F5344CB8AC3E}">
        <p14:creationId xmlns:p14="http://schemas.microsoft.com/office/powerpoint/2010/main" val="4164095094"/>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s with Cogs">
    <p:spTree>
      <p:nvGrpSpPr>
        <p:cNvPr id="1" name=""/>
        <p:cNvGrpSpPr/>
        <p:nvPr/>
      </p:nvGrpSpPr>
      <p:grpSpPr>
        <a:xfrm>
          <a:off x="0" y="0"/>
          <a:ext cx="0" cy="0"/>
          <a:chOff x="0" y="0"/>
          <a:chExt cx="0" cy="0"/>
        </a:xfrm>
      </p:grpSpPr>
      <p:sp>
        <p:nvSpPr>
          <p:cNvPr id="2" name="Title 1"/>
          <p:cNvSpPr>
            <a:spLocks noGrp="1"/>
          </p:cNvSpPr>
          <p:nvPr>
            <p:ph type="title"/>
          </p:nvPr>
        </p:nvSpPr>
        <p:spPr>
          <a:xfrm>
            <a:off x="643474" y="1378435"/>
            <a:ext cx="10969943" cy="1029799"/>
          </a:xfrm>
        </p:spPr>
        <p:txBody>
          <a:bodyPr/>
          <a:lstStyle>
            <a:lvl1pPr>
              <a:defRPr>
                <a:solidFill>
                  <a:srgbClr val="485B71"/>
                </a:solidFill>
              </a:defRPr>
            </a:lvl1pPr>
          </a:lstStyle>
          <a:p>
            <a:r>
              <a:rPr lang="en-US" dirty="0"/>
              <a:t>Click to edit Master title style</a:t>
            </a:r>
          </a:p>
        </p:txBody>
      </p:sp>
      <p:sp>
        <p:nvSpPr>
          <p:cNvPr id="3" name="Content Placeholder 2"/>
          <p:cNvSpPr>
            <a:spLocks noGrp="1"/>
          </p:cNvSpPr>
          <p:nvPr>
            <p:ph sz="half" idx="1"/>
          </p:nvPr>
        </p:nvSpPr>
        <p:spPr>
          <a:xfrm>
            <a:off x="643474" y="2590800"/>
            <a:ext cx="5383398" cy="3581397"/>
          </a:xfrm>
        </p:spPr>
        <p:txBody>
          <a:bodyPr/>
          <a:lstStyle>
            <a:lvl1pPr>
              <a:defRPr sz="2800">
                <a:solidFill>
                  <a:srgbClr val="485B71"/>
                </a:solidFill>
              </a:defRPr>
            </a:lvl1pPr>
            <a:lvl2pPr>
              <a:defRPr sz="2400">
                <a:solidFill>
                  <a:srgbClr val="485B71"/>
                </a:solidFill>
              </a:defRPr>
            </a:lvl2pPr>
            <a:lvl3pPr>
              <a:defRPr sz="2000">
                <a:solidFill>
                  <a:srgbClr val="485B71"/>
                </a:solidFill>
              </a:defRPr>
            </a:lvl3pPr>
            <a:lvl4pPr>
              <a:defRPr sz="1800">
                <a:solidFill>
                  <a:srgbClr val="485B71"/>
                </a:solidFill>
              </a:defRPr>
            </a:lvl4pPr>
            <a:lvl5pPr>
              <a:defRPr sz="1800">
                <a:solidFill>
                  <a:srgbClr val="485B7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230019" y="2590800"/>
            <a:ext cx="5383398" cy="3581397"/>
          </a:xfrm>
        </p:spPr>
        <p:txBody>
          <a:bodyPr/>
          <a:lstStyle>
            <a:lvl1pPr>
              <a:defRPr sz="2800">
                <a:solidFill>
                  <a:srgbClr val="485B71"/>
                </a:solidFill>
              </a:defRPr>
            </a:lvl1pPr>
            <a:lvl2pPr>
              <a:defRPr sz="2400">
                <a:solidFill>
                  <a:srgbClr val="485B71"/>
                </a:solidFill>
              </a:defRPr>
            </a:lvl2pPr>
            <a:lvl3pPr>
              <a:defRPr sz="2000">
                <a:solidFill>
                  <a:srgbClr val="485B71"/>
                </a:solidFill>
              </a:defRPr>
            </a:lvl3pPr>
            <a:lvl4pPr>
              <a:defRPr sz="1800">
                <a:solidFill>
                  <a:srgbClr val="485B71"/>
                </a:solidFill>
              </a:defRPr>
            </a:lvl4pPr>
            <a:lvl5pPr>
              <a:defRPr sz="1800">
                <a:solidFill>
                  <a:srgbClr val="485B7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5">
            <a:extLst>
              <a:ext uri="{FF2B5EF4-FFF2-40B4-BE49-F238E27FC236}">
                <a16:creationId xmlns:a16="http://schemas.microsoft.com/office/drawing/2014/main" id="{4394A76F-F748-2BFA-9BA1-D54323A52863}"/>
              </a:ext>
            </a:extLst>
          </p:cNvPr>
          <p:cNvSpPr>
            <a:spLocks noGrp="1" noRot="1" noMove="1" noResize="1" noEditPoints="1" noAdjustHandles="1" noChangeArrowheads="1" noChangeShapeType="1"/>
          </p:cNvSpPr>
          <p:nvPr userDrawn="1"/>
        </p:nvSpPr>
        <p:spPr>
          <a:xfrm>
            <a:off x="-1" y="0"/>
            <a:ext cx="12188825" cy="1409700"/>
          </a:xfrm>
          <a:prstGeom prst="rect">
            <a:avLst/>
          </a:prstGeom>
          <a:gradFill flip="none" rotWithShape="1">
            <a:gsLst>
              <a:gs pos="0">
                <a:srgbClr val="FFFFFF"/>
              </a:gs>
              <a:gs pos="35000">
                <a:srgbClr val="EEC665"/>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pic>
        <p:nvPicPr>
          <p:cNvPr id="7" name="Picture 6">
            <a:extLst>
              <a:ext uri="{FF2B5EF4-FFF2-40B4-BE49-F238E27FC236}">
                <a16:creationId xmlns:a16="http://schemas.microsoft.com/office/drawing/2014/main" id="{0B918917-6B0A-D2E5-825D-969FED6231F1}"/>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4799009" y="-381000"/>
            <a:ext cx="2133603" cy="2133603"/>
          </a:xfrm>
          <a:prstGeom prst="rect">
            <a:avLst/>
          </a:prstGeom>
        </p:spPr>
      </p:pic>
    </p:spTree>
    <p:extLst>
      <p:ext uri="{BB962C8B-B14F-4D97-AF65-F5344CB8AC3E}">
        <p14:creationId xmlns:p14="http://schemas.microsoft.com/office/powerpoint/2010/main" val="1982978511"/>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Slide with Cog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009F1EB-B629-3129-C513-A22E12C645B1}"/>
              </a:ext>
            </a:extLst>
          </p:cNvPr>
          <p:cNvSpPr>
            <a:spLocks noGrp="1" noRot="1" noMove="1" noResize="1" noEditPoints="1" noAdjustHandles="1" noChangeArrowheads="1" noChangeShapeType="1"/>
          </p:cNvSpPr>
          <p:nvPr userDrawn="1"/>
        </p:nvSpPr>
        <p:spPr>
          <a:xfrm>
            <a:off x="-1" y="0"/>
            <a:ext cx="12188825" cy="1409700"/>
          </a:xfrm>
          <a:prstGeom prst="rect">
            <a:avLst/>
          </a:prstGeom>
          <a:gradFill flip="none" rotWithShape="1">
            <a:gsLst>
              <a:gs pos="0">
                <a:srgbClr val="FFFFFF"/>
              </a:gs>
              <a:gs pos="35000">
                <a:srgbClr val="EEC665"/>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pic>
        <p:nvPicPr>
          <p:cNvPr id="4" name="Picture 3">
            <a:extLst>
              <a:ext uri="{FF2B5EF4-FFF2-40B4-BE49-F238E27FC236}">
                <a16:creationId xmlns:a16="http://schemas.microsoft.com/office/drawing/2014/main" id="{F59F2B88-289C-46DA-33A1-91E3A5B9E660}"/>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4799009" y="-381000"/>
            <a:ext cx="2133603" cy="2133603"/>
          </a:xfrm>
          <a:prstGeom prst="rect">
            <a:avLst/>
          </a:prstGeom>
        </p:spPr>
      </p:pic>
    </p:spTree>
    <p:extLst>
      <p:ext uri="{BB962C8B-B14F-4D97-AF65-F5344CB8AC3E}">
        <p14:creationId xmlns:p14="http://schemas.microsoft.com/office/powerpoint/2010/main" val="3812545717"/>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rian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009F1EB-B629-3129-C513-A22E12C645B1}"/>
              </a:ext>
            </a:extLst>
          </p:cNvPr>
          <p:cNvSpPr>
            <a:spLocks noGrp="1" noRot="1" noMove="1" noResize="1" noEditPoints="1" noAdjustHandles="1" noChangeArrowheads="1" noChangeShapeType="1"/>
          </p:cNvSpPr>
          <p:nvPr userDrawn="1"/>
        </p:nvSpPr>
        <p:spPr>
          <a:xfrm>
            <a:off x="-1" y="0"/>
            <a:ext cx="12188825" cy="1409700"/>
          </a:xfrm>
          <a:prstGeom prst="rect">
            <a:avLst/>
          </a:prstGeom>
          <a:gradFill flip="none" rotWithShape="1">
            <a:gsLst>
              <a:gs pos="0">
                <a:srgbClr val="FFFFFF"/>
              </a:gs>
              <a:gs pos="35000">
                <a:srgbClr val="EEC665"/>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pic>
        <p:nvPicPr>
          <p:cNvPr id="4" name="Picture 3">
            <a:extLst>
              <a:ext uri="{FF2B5EF4-FFF2-40B4-BE49-F238E27FC236}">
                <a16:creationId xmlns:a16="http://schemas.microsoft.com/office/drawing/2014/main" id="{F59F2B88-289C-46DA-33A1-91E3A5B9E660}"/>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4799009" y="-381000"/>
            <a:ext cx="2133603" cy="2133603"/>
          </a:xfrm>
          <a:prstGeom prst="rect">
            <a:avLst/>
          </a:prstGeom>
        </p:spPr>
      </p:pic>
      <p:sp>
        <p:nvSpPr>
          <p:cNvPr id="2" name="Title 1">
            <a:extLst>
              <a:ext uri="{FF2B5EF4-FFF2-40B4-BE49-F238E27FC236}">
                <a16:creationId xmlns:a16="http://schemas.microsoft.com/office/drawing/2014/main" id="{87584393-44F8-437C-8112-EA5F0335965A}"/>
              </a:ext>
            </a:extLst>
          </p:cNvPr>
          <p:cNvSpPr>
            <a:spLocks noGrp="1"/>
          </p:cNvSpPr>
          <p:nvPr>
            <p:ph type="title"/>
          </p:nvPr>
        </p:nvSpPr>
        <p:spPr>
          <a:xfrm>
            <a:off x="643474" y="1378435"/>
            <a:ext cx="10969943" cy="1029799"/>
          </a:xfrm>
        </p:spPr>
        <p:txBody>
          <a:bodyPr/>
          <a:lstStyle/>
          <a:p>
            <a:endParaRPr lang="en-US" dirty="0"/>
          </a:p>
        </p:txBody>
      </p:sp>
      <p:sp>
        <p:nvSpPr>
          <p:cNvPr id="5" name="Content Placeholder 2">
            <a:extLst>
              <a:ext uri="{FF2B5EF4-FFF2-40B4-BE49-F238E27FC236}">
                <a16:creationId xmlns:a16="http://schemas.microsoft.com/office/drawing/2014/main" id="{13B989EF-6D45-3937-B51F-91CEBA3511FB}"/>
              </a:ext>
            </a:extLst>
          </p:cNvPr>
          <p:cNvSpPr>
            <a:spLocks noGrp="1"/>
          </p:cNvSpPr>
          <p:nvPr>
            <p:ph sz="half" idx="1"/>
          </p:nvPr>
        </p:nvSpPr>
        <p:spPr>
          <a:xfrm>
            <a:off x="643473" y="2590800"/>
            <a:ext cx="10969943" cy="3581397"/>
          </a:xfrm>
        </p:spPr>
        <p:txBody>
          <a:bodyPr/>
          <a:lstStyle/>
          <a:p>
            <a:endParaRPr lang="en-US" dirty="0"/>
          </a:p>
        </p:txBody>
      </p:sp>
    </p:spTree>
    <p:extLst>
      <p:ext uri="{BB962C8B-B14F-4D97-AF65-F5344CB8AC3E}">
        <p14:creationId xmlns:p14="http://schemas.microsoft.com/office/powerpoint/2010/main" val="1066703539"/>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 Conference Logo">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2305CA2-6E48-A066-CD95-30B7636B0EDF}"/>
              </a:ext>
            </a:extLst>
          </p:cNvPr>
          <p:cNvSpPr>
            <a:spLocks/>
          </p:cNvSpPr>
          <p:nvPr userDrawn="1"/>
        </p:nvSpPr>
        <p:spPr>
          <a:xfrm>
            <a:off x="0" y="0"/>
            <a:ext cx="4114800" cy="6858000"/>
          </a:xfrm>
          <a:prstGeom prst="rect">
            <a:avLst/>
          </a:prstGeom>
          <a:gradFill flip="none" rotWithShape="1">
            <a:gsLst>
              <a:gs pos="70000">
                <a:srgbClr val="FFFFFF"/>
              </a:gs>
              <a:gs pos="25000">
                <a:srgbClr val="FFFFF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n>
                <a:noFill/>
              </a:ln>
            </a:endParaRPr>
          </a:p>
        </p:txBody>
      </p:sp>
      <p:sp>
        <p:nvSpPr>
          <p:cNvPr id="2" name="Title 1"/>
          <p:cNvSpPr>
            <a:spLocks noGrp="1"/>
          </p:cNvSpPr>
          <p:nvPr>
            <p:ph type="title"/>
          </p:nvPr>
        </p:nvSpPr>
        <p:spPr>
          <a:xfrm>
            <a:off x="4265612" y="274638"/>
            <a:ext cx="7313772" cy="1143000"/>
          </a:xfrm>
        </p:spPr>
        <p:txBody>
          <a:bodyPr/>
          <a:lstStyle>
            <a:lvl1pPr>
              <a:defRPr>
                <a:solidFill>
                  <a:srgbClr val="485B71"/>
                </a:solidFill>
              </a:defRPr>
            </a:lvl1pPr>
          </a:lstStyle>
          <a:p>
            <a:r>
              <a:rPr lang="en-US" dirty="0"/>
              <a:t>Click to edit Master title style</a:t>
            </a:r>
          </a:p>
        </p:txBody>
      </p:sp>
      <p:sp>
        <p:nvSpPr>
          <p:cNvPr id="3" name="Content Placeholder 2"/>
          <p:cNvSpPr>
            <a:spLocks noGrp="1"/>
          </p:cNvSpPr>
          <p:nvPr>
            <p:ph idx="1"/>
          </p:nvPr>
        </p:nvSpPr>
        <p:spPr>
          <a:xfrm>
            <a:off x="4265612" y="1600203"/>
            <a:ext cx="7313772" cy="4983159"/>
          </a:xfrm>
        </p:spPr>
        <p:txBody>
          <a:bodyPr/>
          <a:lstStyle>
            <a:lvl1pPr>
              <a:defRPr>
                <a:solidFill>
                  <a:srgbClr val="485B71"/>
                </a:solidFill>
              </a:defRPr>
            </a:lvl1pPr>
            <a:lvl2pPr>
              <a:defRPr>
                <a:solidFill>
                  <a:srgbClr val="485B71"/>
                </a:solidFill>
              </a:defRPr>
            </a:lvl2pPr>
            <a:lvl3pPr>
              <a:defRPr>
                <a:solidFill>
                  <a:srgbClr val="485B71"/>
                </a:solidFill>
              </a:defRPr>
            </a:lvl3pPr>
            <a:lvl4pPr>
              <a:defRPr>
                <a:solidFill>
                  <a:srgbClr val="485B71"/>
                </a:solidFill>
              </a:defRPr>
            </a:lvl4pPr>
            <a:lvl5pPr>
              <a:defRPr>
                <a:solidFill>
                  <a:srgbClr val="485B7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descr="A blue oval with black text&#10;&#10;AI-generated content may be incorrect.">
            <a:extLst>
              <a:ext uri="{FF2B5EF4-FFF2-40B4-BE49-F238E27FC236}">
                <a16:creationId xmlns:a16="http://schemas.microsoft.com/office/drawing/2014/main" id="{1BD2F0FD-1BC2-F115-26C7-1A5C0E3DB643}"/>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301897" y="282658"/>
            <a:ext cx="836748" cy="320405"/>
          </a:xfrm>
          <a:prstGeom prst="rect">
            <a:avLst/>
          </a:prstGeom>
        </p:spPr>
      </p:pic>
      <p:pic>
        <p:nvPicPr>
          <p:cNvPr id="8" name="Picture 7">
            <a:extLst>
              <a:ext uri="{FF2B5EF4-FFF2-40B4-BE49-F238E27FC236}">
                <a16:creationId xmlns:a16="http://schemas.microsoft.com/office/drawing/2014/main" id="{5BCEA8EB-A320-94AC-3C03-66C32493F34D}"/>
              </a:ext>
            </a:extLst>
          </p:cNvPr>
          <p:cNvPicPr>
            <a:picLocks noChangeAspect="1"/>
          </p:cNvPicPr>
          <p:nvPr userDrawn="1"/>
        </p:nvPicPr>
        <p:blipFill>
          <a:blip r:embed="rId3"/>
          <a:stretch>
            <a:fillRect/>
          </a:stretch>
        </p:blipFill>
        <p:spPr>
          <a:xfrm>
            <a:off x="148166" y="1295135"/>
            <a:ext cx="3810265" cy="3810265"/>
          </a:xfrm>
          <a:prstGeom prst="rect">
            <a:avLst/>
          </a:prstGeom>
        </p:spPr>
      </p:pic>
      <p:cxnSp>
        <p:nvCxnSpPr>
          <p:cNvPr id="6" name="Straight Connector 5">
            <a:extLst>
              <a:ext uri="{FF2B5EF4-FFF2-40B4-BE49-F238E27FC236}">
                <a16:creationId xmlns:a16="http://schemas.microsoft.com/office/drawing/2014/main" id="{1B137BD0-F793-4BE7-B74F-D3614F3A22EA}"/>
              </a:ext>
            </a:extLst>
          </p:cNvPr>
          <p:cNvCxnSpPr/>
          <p:nvPr userDrawn="1"/>
        </p:nvCxnSpPr>
        <p:spPr>
          <a:xfrm>
            <a:off x="4113212" y="0"/>
            <a:ext cx="0" cy="685800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2902744"/>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441" y="274638"/>
            <a:ext cx="10969943"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441" y="1600203"/>
            <a:ext cx="10969943" cy="4343397"/>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775696686"/>
      </p:ext>
    </p:extLst>
  </p:cSld>
  <p:clrMap bg1="lt1" tx1="dk1" bg2="lt2" tx2="dk2" accent1="accent1" accent2="accent2" accent3="accent3" accent4="accent4" accent5="accent5" accent6="accent6" hlink="hlink" folHlink="folHlink"/>
  <p:sldLayoutIdLst>
    <p:sldLayoutId id="2147483663" r:id="rId1"/>
    <p:sldLayoutId id="2147483669" r:id="rId2"/>
    <p:sldLayoutId id="2147483650" r:id="rId3"/>
    <p:sldLayoutId id="2147483661" r:id="rId4"/>
    <p:sldLayoutId id="2147483664" r:id="rId5"/>
    <p:sldLayoutId id="2147483666" r:id="rId6"/>
    <p:sldLayoutId id="2147483665" r:id="rId7"/>
    <p:sldLayoutId id="2147483670" r:id="rId8"/>
    <p:sldLayoutId id="2147483660" r:id="rId9"/>
    <p:sldLayoutId id="2147483652" r:id="rId10"/>
    <p:sldLayoutId id="2147483653" r:id="rId11"/>
    <p:sldLayoutId id="2147483654" r:id="rId12"/>
    <p:sldLayoutId id="2147483655" r:id="rId13"/>
    <p:sldLayoutId id="2147483662" r:id="rId14"/>
    <p:sldLayoutId id="2147483671" r:id="rId15"/>
  </p:sldLayoutIdLst>
  <p:transition>
    <p:fade/>
  </p:transition>
  <p:txStyles>
    <p:titleStyle>
      <a:lvl1pPr algn="ctr" defTabSz="914400" rtl="0" eaLnBrk="1" latinLnBrk="0" hangingPunct="1">
        <a:spcBef>
          <a:spcPct val="0"/>
        </a:spcBef>
        <a:buNone/>
        <a:defRPr sz="4400" kern="1200">
          <a:solidFill>
            <a:srgbClr val="485B7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rgbClr val="485B7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rgbClr val="485B7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rgbClr val="485B7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rgbClr val="485B7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rgbClr val="485B7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8.xml"/><Relationship Id="rId5" Type="http://schemas.openxmlformats.org/officeDocument/2006/relationships/image" Target="../media/image22.jpeg"/><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image" Target="../media/image25.png"/><Relationship Id="rId5" Type="http://schemas.openxmlformats.org/officeDocument/2006/relationships/image" Target="../media/image14.png"/><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5.xml"/><Relationship Id="rId5" Type="http://schemas.microsoft.com/office/2007/relationships/hdphoto" Target="../media/hdphoto2.wdp"/><Relationship Id="rId4" Type="http://schemas.openxmlformats.org/officeDocument/2006/relationships/image" Target="../media/image26.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30.gif"/><Relationship Id="rId2" Type="http://schemas.openxmlformats.org/officeDocument/2006/relationships/notesSlide" Target="../notesSlides/notesSlide19.xml"/><Relationship Id="rId1" Type="http://schemas.openxmlformats.org/officeDocument/2006/relationships/slideLayout" Target="../slideLayouts/slideLayout3.xml"/><Relationship Id="rId5" Type="http://schemas.openxmlformats.org/officeDocument/2006/relationships/image" Target="../media/image28.png"/><Relationship Id="rId4" Type="http://schemas.openxmlformats.org/officeDocument/2006/relationships/image" Target="../media/image31.gif"/></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hyperlink" Target="https://www.mayoclinichealthsystem.org/hometown-health/speaking-of-health/3-health-benefits-of-volunteering" TargetMode="External"/><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8.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 Id="rId9"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0539C6-414B-30E9-2817-5B5A0DBEDDEA}"/>
              </a:ext>
            </a:extLst>
          </p:cNvPr>
          <p:cNvSpPr>
            <a:spLocks noGrp="1"/>
          </p:cNvSpPr>
          <p:nvPr>
            <p:ph type="ctrTitle"/>
          </p:nvPr>
        </p:nvSpPr>
        <p:spPr>
          <a:xfrm>
            <a:off x="5942012" y="1958975"/>
            <a:ext cx="5180251" cy="1470025"/>
          </a:xfrm>
        </p:spPr>
        <p:txBody>
          <a:bodyPr/>
          <a:lstStyle/>
          <a:p>
            <a:r>
              <a:rPr lang="en-US" dirty="0"/>
              <a:t>The Impact of Kairos</a:t>
            </a:r>
          </a:p>
        </p:txBody>
      </p:sp>
      <p:sp>
        <p:nvSpPr>
          <p:cNvPr id="3" name="Subtitle 2">
            <a:extLst>
              <a:ext uri="{FF2B5EF4-FFF2-40B4-BE49-F238E27FC236}">
                <a16:creationId xmlns:a16="http://schemas.microsoft.com/office/drawing/2014/main" id="{2EA83348-576C-2140-3233-764C0FC07C47}"/>
              </a:ext>
            </a:extLst>
          </p:cNvPr>
          <p:cNvSpPr>
            <a:spLocks noGrp="1"/>
          </p:cNvSpPr>
          <p:nvPr>
            <p:ph type="subTitle" idx="4294967295"/>
          </p:nvPr>
        </p:nvSpPr>
        <p:spPr>
          <a:xfrm>
            <a:off x="5942012" y="3733800"/>
            <a:ext cx="5181600" cy="1752600"/>
          </a:xfrm>
        </p:spPr>
        <p:txBody>
          <a:bodyPr/>
          <a:lstStyle/>
          <a:p>
            <a:pPr algn="ctr">
              <a:spcBef>
                <a:spcPts val="0"/>
              </a:spcBef>
            </a:pPr>
            <a:r>
              <a:rPr lang="en-US" dirty="0"/>
              <a:t>Brian LeCrone</a:t>
            </a:r>
          </a:p>
          <a:p>
            <a:pPr marL="0" indent="0" algn="ctr">
              <a:spcBef>
                <a:spcPts val="0"/>
              </a:spcBef>
              <a:buNone/>
            </a:pPr>
            <a:r>
              <a:rPr lang="en-US" dirty="0"/>
              <a:t>&amp; </a:t>
            </a:r>
          </a:p>
          <a:p>
            <a:pPr algn="ctr">
              <a:spcBef>
                <a:spcPts val="0"/>
              </a:spcBef>
            </a:pPr>
            <a:r>
              <a:rPr lang="en-US" dirty="0"/>
              <a:t>Dawnya Wineinger</a:t>
            </a:r>
          </a:p>
        </p:txBody>
      </p:sp>
    </p:spTree>
    <p:extLst>
      <p:ext uri="{BB962C8B-B14F-4D97-AF65-F5344CB8AC3E}">
        <p14:creationId xmlns:p14="http://schemas.microsoft.com/office/powerpoint/2010/main" val="1448238916"/>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898E1D-1EE3-D0D5-08F7-C77B62C4E219}"/>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F03AB93C-B517-3952-CF3D-C6EE4B8B2DBC}"/>
              </a:ext>
            </a:extLst>
          </p:cNvPr>
          <p:cNvSpPr>
            <a:spLocks noGrp="1"/>
          </p:cNvSpPr>
          <p:nvPr>
            <p:ph type="title"/>
          </p:nvPr>
        </p:nvSpPr>
        <p:spPr>
          <a:xfrm>
            <a:off x="609441" y="1378435"/>
            <a:ext cx="10969943" cy="1029799"/>
          </a:xfrm>
        </p:spPr>
        <p:txBody>
          <a:bodyPr/>
          <a:lstStyle/>
          <a:p>
            <a:r>
              <a:rPr lang="en-US" dirty="0"/>
              <a:t>The Impact of Kairos on Residents</a:t>
            </a:r>
          </a:p>
        </p:txBody>
      </p:sp>
      <p:pic>
        <p:nvPicPr>
          <p:cNvPr id="3" name="Picture 2">
            <a:extLst>
              <a:ext uri="{FF2B5EF4-FFF2-40B4-BE49-F238E27FC236}">
                <a16:creationId xmlns:a16="http://schemas.microsoft.com/office/drawing/2014/main" id="{62C14ECB-C9DA-A5FC-0254-20C83C5A4C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29178" y="2713076"/>
            <a:ext cx="2616642" cy="2139106"/>
          </a:xfrm>
          <a:prstGeom prst="rect">
            <a:avLst/>
          </a:prstGeom>
        </p:spPr>
      </p:pic>
      <p:sp>
        <p:nvSpPr>
          <p:cNvPr id="4" name="TextBox 3">
            <a:extLst>
              <a:ext uri="{FF2B5EF4-FFF2-40B4-BE49-F238E27FC236}">
                <a16:creationId xmlns:a16="http://schemas.microsoft.com/office/drawing/2014/main" id="{35BD2576-BDAC-2A4D-8A67-3B6D5F2E567A}"/>
              </a:ext>
            </a:extLst>
          </p:cNvPr>
          <p:cNvSpPr txBox="1"/>
          <p:nvPr/>
        </p:nvSpPr>
        <p:spPr>
          <a:xfrm>
            <a:off x="621048" y="2834366"/>
            <a:ext cx="3949363" cy="1054135"/>
          </a:xfrm>
          <a:prstGeom prst="rect">
            <a:avLst/>
          </a:prstGeom>
          <a:noFill/>
        </p:spPr>
        <p:txBody>
          <a:bodyPr wrap="square" rtlCol="0">
            <a:spAutoFit/>
          </a:bodyPr>
          <a:lstStyle/>
          <a:p>
            <a:pPr>
              <a:defRPr/>
            </a:pPr>
            <a:r>
              <a:rPr lang="en-US" sz="3200" b="1" dirty="0">
                <a:solidFill>
                  <a:prstClr val="black"/>
                </a:solidFill>
                <a:latin typeface="Calibri"/>
              </a:rPr>
              <a:t>Instructional Reunion</a:t>
            </a:r>
          </a:p>
          <a:p>
            <a:pPr>
              <a:defRPr/>
            </a:pPr>
            <a:endParaRPr lang="en-US" sz="1050" b="1" dirty="0">
              <a:solidFill>
                <a:prstClr val="black"/>
              </a:solidFill>
              <a:latin typeface="Calibri"/>
            </a:endParaRPr>
          </a:p>
          <a:p>
            <a:pPr>
              <a:defRPr/>
            </a:pPr>
            <a:r>
              <a:rPr lang="en-US" sz="2000" b="1" i="1" dirty="0">
                <a:solidFill>
                  <a:prstClr val="black"/>
                </a:solidFill>
                <a:latin typeface="Calibri"/>
              </a:rPr>
              <a:t>Teaches Prayer &amp; Share</a:t>
            </a:r>
            <a:endParaRPr lang="en-US" sz="3600" b="1" dirty="0">
              <a:solidFill>
                <a:prstClr val="black"/>
              </a:solidFill>
              <a:latin typeface="Calibri"/>
            </a:endParaRPr>
          </a:p>
        </p:txBody>
      </p:sp>
      <p:sp>
        <p:nvSpPr>
          <p:cNvPr id="6" name="Right Arrow 20">
            <a:extLst>
              <a:ext uri="{FF2B5EF4-FFF2-40B4-BE49-F238E27FC236}">
                <a16:creationId xmlns:a16="http://schemas.microsoft.com/office/drawing/2014/main" id="{471E6B38-9DA1-1779-8561-EE31905A4911}"/>
              </a:ext>
            </a:extLst>
          </p:cNvPr>
          <p:cNvSpPr/>
          <p:nvPr/>
        </p:nvSpPr>
        <p:spPr>
          <a:xfrm>
            <a:off x="4689610" y="3305762"/>
            <a:ext cx="1605891" cy="34573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013" dirty="0">
              <a:solidFill>
                <a:prstClr val="white"/>
              </a:solidFill>
              <a:latin typeface="Calibri"/>
            </a:endParaRPr>
          </a:p>
        </p:txBody>
      </p:sp>
      <p:sp>
        <p:nvSpPr>
          <p:cNvPr id="9" name="TextBox 8">
            <a:extLst>
              <a:ext uri="{FF2B5EF4-FFF2-40B4-BE49-F238E27FC236}">
                <a16:creationId xmlns:a16="http://schemas.microsoft.com/office/drawing/2014/main" id="{514B9323-F2C2-F47C-040E-46D2EF3F60B5}"/>
              </a:ext>
            </a:extLst>
          </p:cNvPr>
          <p:cNvSpPr txBox="1"/>
          <p:nvPr/>
        </p:nvSpPr>
        <p:spPr>
          <a:xfrm>
            <a:off x="7649526" y="3260321"/>
            <a:ext cx="1375947" cy="769441"/>
          </a:xfrm>
          <a:prstGeom prst="rect">
            <a:avLst/>
          </a:prstGeom>
          <a:noFill/>
        </p:spPr>
        <p:txBody>
          <a:bodyPr wrap="square" rtlCol="0">
            <a:spAutoFit/>
          </a:bodyPr>
          <a:lstStyle/>
          <a:p>
            <a:pPr algn="ctr">
              <a:defRPr/>
            </a:pPr>
            <a:r>
              <a:rPr lang="en-US" sz="4400" b="1" dirty="0">
                <a:solidFill>
                  <a:prstClr val="black"/>
                </a:solidFill>
                <a:latin typeface="Calibri"/>
              </a:rPr>
              <a:t>P&amp;S</a:t>
            </a:r>
            <a:endParaRPr lang="en-US" sz="4400" b="1" i="1" dirty="0">
              <a:solidFill>
                <a:prstClr val="black"/>
              </a:solidFill>
              <a:latin typeface="Calibri"/>
            </a:endParaRPr>
          </a:p>
        </p:txBody>
      </p:sp>
      <p:sp>
        <p:nvSpPr>
          <p:cNvPr id="11" name="Right Arrow 26">
            <a:extLst>
              <a:ext uri="{FF2B5EF4-FFF2-40B4-BE49-F238E27FC236}">
                <a16:creationId xmlns:a16="http://schemas.microsoft.com/office/drawing/2014/main" id="{ADFA3475-0F68-C615-4DC9-428A95E3CE9C}"/>
              </a:ext>
            </a:extLst>
          </p:cNvPr>
          <p:cNvSpPr/>
          <p:nvPr/>
        </p:nvSpPr>
        <p:spPr>
          <a:xfrm rot="20589924">
            <a:off x="6314309" y="4877868"/>
            <a:ext cx="1273532" cy="31832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013" dirty="0">
              <a:solidFill>
                <a:prstClr val="white"/>
              </a:solidFill>
              <a:latin typeface="Calibri"/>
            </a:endParaRPr>
          </a:p>
        </p:txBody>
      </p:sp>
      <p:pic>
        <p:nvPicPr>
          <p:cNvPr id="13" name="Picture 12">
            <a:extLst>
              <a:ext uri="{FF2B5EF4-FFF2-40B4-BE49-F238E27FC236}">
                <a16:creationId xmlns:a16="http://schemas.microsoft.com/office/drawing/2014/main" id="{12D05111-F46B-5294-3424-5E583D83EA4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647559" y="3414382"/>
            <a:ext cx="2616641" cy="2093314"/>
          </a:xfrm>
          <a:prstGeom prst="rect">
            <a:avLst/>
          </a:prstGeom>
        </p:spPr>
      </p:pic>
      <p:sp>
        <p:nvSpPr>
          <p:cNvPr id="15" name="TextBox 14">
            <a:extLst>
              <a:ext uri="{FF2B5EF4-FFF2-40B4-BE49-F238E27FC236}">
                <a16:creationId xmlns:a16="http://schemas.microsoft.com/office/drawing/2014/main" id="{D3C68860-9F8F-D225-96DC-E32F9E2A3F43}"/>
              </a:ext>
            </a:extLst>
          </p:cNvPr>
          <p:cNvSpPr txBox="1"/>
          <p:nvPr/>
        </p:nvSpPr>
        <p:spPr>
          <a:xfrm>
            <a:off x="8962228" y="5220481"/>
            <a:ext cx="3464910" cy="1054135"/>
          </a:xfrm>
          <a:prstGeom prst="rect">
            <a:avLst/>
          </a:prstGeom>
          <a:noFill/>
        </p:spPr>
        <p:txBody>
          <a:bodyPr wrap="square" rtlCol="0">
            <a:spAutoFit/>
          </a:bodyPr>
          <a:lstStyle/>
          <a:p>
            <a:pPr>
              <a:defRPr/>
            </a:pPr>
            <a:r>
              <a:rPr lang="en-US" sz="2800" b="1" dirty="0">
                <a:solidFill>
                  <a:prstClr val="black"/>
                </a:solidFill>
                <a:latin typeface="Calibri"/>
              </a:rPr>
              <a:t>1 or 2 Day Retreat</a:t>
            </a:r>
          </a:p>
          <a:p>
            <a:pPr>
              <a:defRPr/>
            </a:pPr>
            <a:endParaRPr lang="en-US" sz="1050" b="1" dirty="0">
              <a:solidFill>
                <a:prstClr val="black"/>
              </a:solidFill>
              <a:latin typeface="Calibri"/>
            </a:endParaRPr>
          </a:p>
          <a:p>
            <a:pPr>
              <a:defRPr/>
            </a:pPr>
            <a:r>
              <a:rPr lang="en-US" sz="2400" b="1" i="1" dirty="0">
                <a:solidFill>
                  <a:prstClr val="black"/>
                </a:solidFill>
                <a:latin typeface="Calibri"/>
              </a:rPr>
              <a:t>Rekindles the passion</a:t>
            </a:r>
            <a:endParaRPr lang="en-US" sz="4000" b="1" dirty="0">
              <a:solidFill>
                <a:prstClr val="black"/>
              </a:solidFill>
              <a:latin typeface="Calibri"/>
            </a:endParaRPr>
          </a:p>
        </p:txBody>
      </p:sp>
      <p:pic>
        <p:nvPicPr>
          <p:cNvPr id="16" name="Picture 15">
            <a:extLst>
              <a:ext uri="{FF2B5EF4-FFF2-40B4-BE49-F238E27FC236}">
                <a16:creationId xmlns:a16="http://schemas.microsoft.com/office/drawing/2014/main" id="{AB14742A-2D21-1DD9-E192-E2D52C7596E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29585" y="4100875"/>
            <a:ext cx="1924460" cy="1443345"/>
          </a:xfrm>
          <a:prstGeom prst="rect">
            <a:avLst/>
          </a:prstGeom>
        </p:spPr>
      </p:pic>
      <p:sp>
        <p:nvSpPr>
          <p:cNvPr id="17" name="TextBox 16">
            <a:extLst>
              <a:ext uri="{FF2B5EF4-FFF2-40B4-BE49-F238E27FC236}">
                <a16:creationId xmlns:a16="http://schemas.microsoft.com/office/drawing/2014/main" id="{9162E0FB-2378-9DB5-F67F-17118B14B52A}"/>
              </a:ext>
            </a:extLst>
          </p:cNvPr>
          <p:cNvSpPr txBox="1"/>
          <p:nvPr/>
        </p:nvSpPr>
        <p:spPr>
          <a:xfrm>
            <a:off x="146487" y="4705194"/>
            <a:ext cx="4454291" cy="892552"/>
          </a:xfrm>
          <a:prstGeom prst="rect">
            <a:avLst/>
          </a:prstGeom>
          <a:noFill/>
        </p:spPr>
        <p:txBody>
          <a:bodyPr wrap="square" rtlCol="0">
            <a:spAutoFit/>
          </a:bodyPr>
          <a:lstStyle/>
          <a:p>
            <a:pPr algn="ctr">
              <a:defRPr/>
            </a:pPr>
            <a:r>
              <a:rPr lang="en-US" sz="3200" b="1" dirty="0">
                <a:solidFill>
                  <a:prstClr val="black"/>
                </a:solidFill>
                <a:latin typeface="Calibri"/>
              </a:rPr>
              <a:t>Monthly Reunions</a:t>
            </a:r>
          </a:p>
          <a:p>
            <a:pPr algn="ctr">
              <a:defRPr/>
            </a:pPr>
            <a:r>
              <a:rPr lang="en-US" sz="2000" b="1" i="1" dirty="0">
                <a:solidFill>
                  <a:prstClr val="black"/>
                </a:solidFill>
                <a:latin typeface="Calibri"/>
              </a:rPr>
              <a:t>Encouragement</a:t>
            </a:r>
            <a:r>
              <a:rPr lang="en-US" sz="2000" b="1" dirty="0">
                <a:solidFill>
                  <a:prstClr val="black"/>
                </a:solidFill>
                <a:latin typeface="Calibri"/>
              </a:rPr>
              <a:t> </a:t>
            </a:r>
          </a:p>
        </p:txBody>
      </p:sp>
      <p:sp>
        <p:nvSpPr>
          <p:cNvPr id="18" name="Right Arrow 25">
            <a:extLst>
              <a:ext uri="{FF2B5EF4-FFF2-40B4-BE49-F238E27FC236}">
                <a16:creationId xmlns:a16="http://schemas.microsoft.com/office/drawing/2014/main" id="{04FCDF1F-5F50-7E31-5A23-E6CAFCC034B6}"/>
              </a:ext>
            </a:extLst>
          </p:cNvPr>
          <p:cNvSpPr/>
          <p:nvPr/>
        </p:nvSpPr>
        <p:spPr>
          <a:xfrm rot="13046458">
            <a:off x="8812622" y="4771315"/>
            <a:ext cx="880711" cy="250131"/>
          </a:xfrm>
          <a:prstGeom prst="rightArrow">
            <a:avLst>
              <a:gd name="adj1" fmla="val 52849"/>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013" dirty="0">
              <a:solidFill>
                <a:prstClr val="white"/>
              </a:solidFill>
              <a:latin typeface="Calibri"/>
            </a:endParaRPr>
          </a:p>
        </p:txBody>
      </p:sp>
      <p:sp>
        <p:nvSpPr>
          <p:cNvPr id="22" name="Content Placeholder 5">
            <a:extLst>
              <a:ext uri="{FF2B5EF4-FFF2-40B4-BE49-F238E27FC236}">
                <a16:creationId xmlns:a16="http://schemas.microsoft.com/office/drawing/2014/main" id="{50EF4622-C3DB-1767-2840-BDD46B1C3D51}"/>
              </a:ext>
            </a:extLst>
          </p:cNvPr>
          <p:cNvSpPr txBox="1">
            <a:spLocks/>
          </p:cNvSpPr>
          <p:nvPr/>
        </p:nvSpPr>
        <p:spPr>
          <a:xfrm>
            <a:off x="3770162" y="2114279"/>
            <a:ext cx="4876800" cy="743330"/>
          </a:xfrm>
          <a:prstGeom prst="rect">
            <a:avLst/>
          </a:prstGeom>
        </p:spPr>
        <p:txBody>
          <a:bodyPr anchor="ct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ts val="3200"/>
              </a:lnSpc>
              <a:buFont typeface="Arial" panose="020B0604020202020204" pitchFamily="34" charset="0"/>
              <a:buNone/>
            </a:pPr>
            <a:r>
              <a:rPr lang="en-US" dirty="0"/>
              <a:t>    The Continuing ministry</a:t>
            </a:r>
          </a:p>
        </p:txBody>
      </p:sp>
    </p:spTree>
    <p:extLst>
      <p:ext uri="{BB962C8B-B14F-4D97-AF65-F5344CB8AC3E}">
        <p14:creationId xmlns:p14="http://schemas.microsoft.com/office/powerpoint/2010/main" val="390365385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0-#ppt_w/2"/>
                                          </p:val>
                                        </p:tav>
                                        <p:tav tm="100000">
                                          <p:val>
                                            <p:strVal val="#ppt_x"/>
                                          </p:val>
                                        </p:tav>
                                      </p:tavLst>
                                    </p:anim>
                                    <p:anim calcmode="lin" valueType="num">
                                      <p:cBhvr additive="base">
                                        <p:cTn id="12"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 calcmode="lin" valueType="num">
                                      <p:cBhvr additive="base">
                                        <p:cTn id="17" dur="500" fill="hold"/>
                                        <p:tgtEl>
                                          <p:spTgt spid="17"/>
                                        </p:tgtEl>
                                        <p:attrNameLst>
                                          <p:attrName>ppt_x</p:attrName>
                                        </p:attrNameLst>
                                      </p:cBhvr>
                                      <p:tavLst>
                                        <p:tav tm="0">
                                          <p:val>
                                            <p:strVal val="#ppt_x"/>
                                          </p:val>
                                        </p:tav>
                                        <p:tav tm="100000">
                                          <p:val>
                                            <p:strVal val="#ppt_x"/>
                                          </p:val>
                                        </p:tav>
                                      </p:tavLst>
                                    </p:anim>
                                    <p:anim calcmode="lin" valueType="num">
                                      <p:cBhvr additive="base">
                                        <p:cTn id="18" dur="500" fill="hold"/>
                                        <p:tgtEl>
                                          <p:spTgt spid="17"/>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16"/>
                                        </p:tgtEl>
                                        <p:attrNameLst>
                                          <p:attrName>style.visibility</p:attrName>
                                        </p:attrNameLst>
                                      </p:cBhvr>
                                      <p:to>
                                        <p:strVal val="visible"/>
                                      </p:to>
                                    </p:set>
                                    <p:anim calcmode="lin" valueType="num">
                                      <p:cBhvr additive="base">
                                        <p:cTn id="21" dur="500" fill="hold"/>
                                        <p:tgtEl>
                                          <p:spTgt spid="16"/>
                                        </p:tgtEl>
                                        <p:attrNameLst>
                                          <p:attrName>ppt_x</p:attrName>
                                        </p:attrNameLst>
                                      </p:cBhvr>
                                      <p:tavLst>
                                        <p:tav tm="0">
                                          <p:val>
                                            <p:strVal val="#ppt_x"/>
                                          </p:val>
                                        </p:tav>
                                        <p:tav tm="100000">
                                          <p:val>
                                            <p:strVal val="#ppt_x"/>
                                          </p:val>
                                        </p:tav>
                                      </p:tavLst>
                                    </p:anim>
                                    <p:anim calcmode="lin" valueType="num">
                                      <p:cBhvr additive="base">
                                        <p:cTn id="22" dur="500" fill="hold"/>
                                        <p:tgtEl>
                                          <p:spTgt spid="16"/>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anim calcmode="lin" valueType="num">
                                      <p:cBhvr additive="base">
                                        <p:cTn id="31" dur="500" fill="hold"/>
                                        <p:tgtEl>
                                          <p:spTgt spid="18"/>
                                        </p:tgtEl>
                                        <p:attrNameLst>
                                          <p:attrName>ppt_x</p:attrName>
                                        </p:attrNameLst>
                                      </p:cBhvr>
                                      <p:tavLst>
                                        <p:tav tm="0">
                                          <p:val>
                                            <p:strVal val="1+#ppt_w/2"/>
                                          </p:val>
                                        </p:tav>
                                        <p:tav tm="100000">
                                          <p:val>
                                            <p:strVal val="#ppt_x"/>
                                          </p:val>
                                        </p:tav>
                                      </p:tavLst>
                                    </p:anim>
                                    <p:anim calcmode="lin" valueType="num">
                                      <p:cBhvr additive="base">
                                        <p:cTn id="32" dur="500" fill="hold"/>
                                        <p:tgtEl>
                                          <p:spTgt spid="18"/>
                                        </p:tgtEl>
                                        <p:attrNameLst>
                                          <p:attrName>ppt_y</p:attrName>
                                        </p:attrNameLst>
                                      </p:cBhvr>
                                      <p:tavLst>
                                        <p:tav tm="0">
                                          <p:val>
                                            <p:strVal val="#ppt_y"/>
                                          </p:val>
                                        </p:tav>
                                        <p:tav tm="100000">
                                          <p:val>
                                            <p:strVal val="#ppt_y"/>
                                          </p:val>
                                        </p:tav>
                                      </p:tavLst>
                                    </p:anim>
                                  </p:childTnLst>
                                </p:cTn>
                              </p:par>
                              <p:par>
                                <p:cTn id="33" presetID="2" presetClass="entr" presetSubtype="2" fill="hold" nodeType="withEffect">
                                  <p:stCondLst>
                                    <p:cond delay="0"/>
                                  </p:stCondLst>
                                  <p:childTnLst>
                                    <p:set>
                                      <p:cBhvr>
                                        <p:cTn id="34" dur="1" fill="hold">
                                          <p:stCondLst>
                                            <p:cond delay="0"/>
                                          </p:stCondLst>
                                        </p:cTn>
                                        <p:tgtEl>
                                          <p:spTgt spid="13"/>
                                        </p:tgtEl>
                                        <p:attrNameLst>
                                          <p:attrName>style.visibility</p:attrName>
                                        </p:attrNameLst>
                                      </p:cBhvr>
                                      <p:to>
                                        <p:strVal val="visible"/>
                                      </p:to>
                                    </p:set>
                                    <p:anim calcmode="lin" valueType="num">
                                      <p:cBhvr additive="base">
                                        <p:cTn id="35" dur="500" fill="hold"/>
                                        <p:tgtEl>
                                          <p:spTgt spid="13"/>
                                        </p:tgtEl>
                                        <p:attrNameLst>
                                          <p:attrName>ppt_x</p:attrName>
                                        </p:attrNameLst>
                                      </p:cBhvr>
                                      <p:tavLst>
                                        <p:tav tm="0">
                                          <p:val>
                                            <p:strVal val="1+#ppt_w/2"/>
                                          </p:val>
                                        </p:tav>
                                        <p:tav tm="100000">
                                          <p:val>
                                            <p:strVal val="#ppt_x"/>
                                          </p:val>
                                        </p:tav>
                                      </p:tavLst>
                                    </p:anim>
                                    <p:anim calcmode="lin" valueType="num">
                                      <p:cBhvr additive="base">
                                        <p:cTn id="36" dur="500" fill="hold"/>
                                        <p:tgtEl>
                                          <p:spTgt spid="13"/>
                                        </p:tgtEl>
                                        <p:attrNameLst>
                                          <p:attrName>ppt_y</p:attrName>
                                        </p:attrNameLst>
                                      </p:cBhvr>
                                      <p:tavLst>
                                        <p:tav tm="0">
                                          <p:val>
                                            <p:strVal val="#ppt_y"/>
                                          </p:val>
                                        </p:tav>
                                        <p:tav tm="100000">
                                          <p:val>
                                            <p:strVal val="#ppt_y"/>
                                          </p:val>
                                        </p:tav>
                                      </p:tavLst>
                                    </p:anim>
                                  </p:childTnLst>
                                </p:cTn>
                              </p:par>
                              <p:par>
                                <p:cTn id="37" presetID="2" presetClass="entr" presetSubtype="2" fill="hold" grpId="0" nodeType="withEffect">
                                  <p:stCondLst>
                                    <p:cond delay="0"/>
                                  </p:stCondLst>
                                  <p:childTnLst>
                                    <p:set>
                                      <p:cBhvr>
                                        <p:cTn id="38" dur="1" fill="hold">
                                          <p:stCondLst>
                                            <p:cond delay="0"/>
                                          </p:stCondLst>
                                        </p:cTn>
                                        <p:tgtEl>
                                          <p:spTgt spid="15"/>
                                        </p:tgtEl>
                                        <p:attrNameLst>
                                          <p:attrName>style.visibility</p:attrName>
                                        </p:attrNameLst>
                                      </p:cBhvr>
                                      <p:to>
                                        <p:strVal val="visible"/>
                                      </p:to>
                                    </p:set>
                                    <p:anim calcmode="lin" valueType="num">
                                      <p:cBhvr additive="base">
                                        <p:cTn id="39" dur="500" fill="hold"/>
                                        <p:tgtEl>
                                          <p:spTgt spid="15"/>
                                        </p:tgtEl>
                                        <p:attrNameLst>
                                          <p:attrName>ppt_x</p:attrName>
                                        </p:attrNameLst>
                                      </p:cBhvr>
                                      <p:tavLst>
                                        <p:tav tm="0">
                                          <p:val>
                                            <p:strVal val="1+#ppt_w/2"/>
                                          </p:val>
                                        </p:tav>
                                        <p:tav tm="100000">
                                          <p:val>
                                            <p:strVal val="#ppt_x"/>
                                          </p:val>
                                        </p:tav>
                                      </p:tavLst>
                                    </p:anim>
                                    <p:anim calcmode="lin" valueType="num">
                                      <p:cBhvr additive="base">
                                        <p:cTn id="40"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3" fill="hold" grpId="0" nodeType="clickEffect">
                                  <p:stCondLst>
                                    <p:cond delay="0"/>
                                  </p:stCondLst>
                                  <p:childTnLst>
                                    <p:set>
                                      <p:cBhvr>
                                        <p:cTn id="44" dur="1" fill="hold">
                                          <p:stCondLst>
                                            <p:cond delay="0"/>
                                          </p:stCondLst>
                                        </p:cTn>
                                        <p:tgtEl>
                                          <p:spTgt spid="9"/>
                                        </p:tgtEl>
                                        <p:attrNameLst>
                                          <p:attrName>style.visibility</p:attrName>
                                        </p:attrNameLst>
                                      </p:cBhvr>
                                      <p:to>
                                        <p:strVal val="visible"/>
                                      </p:to>
                                    </p:set>
                                    <p:anim calcmode="lin" valueType="num">
                                      <p:cBhvr additive="base">
                                        <p:cTn id="45" dur="500" fill="hold"/>
                                        <p:tgtEl>
                                          <p:spTgt spid="9"/>
                                        </p:tgtEl>
                                        <p:attrNameLst>
                                          <p:attrName>ppt_x</p:attrName>
                                        </p:attrNameLst>
                                      </p:cBhvr>
                                      <p:tavLst>
                                        <p:tav tm="0">
                                          <p:val>
                                            <p:strVal val="1+#ppt_w/2"/>
                                          </p:val>
                                        </p:tav>
                                        <p:tav tm="100000">
                                          <p:val>
                                            <p:strVal val="#ppt_x"/>
                                          </p:val>
                                        </p:tav>
                                      </p:tavLst>
                                    </p:anim>
                                    <p:anim calcmode="lin" valueType="num">
                                      <p:cBhvr additive="base">
                                        <p:cTn id="46" dur="500" fill="hold"/>
                                        <p:tgtEl>
                                          <p:spTgt spid="9"/>
                                        </p:tgtEl>
                                        <p:attrNameLst>
                                          <p:attrName>ppt_y</p:attrName>
                                        </p:attrNameLst>
                                      </p:cBhvr>
                                      <p:tavLst>
                                        <p:tav tm="0">
                                          <p:val>
                                            <p:strVal val="0-#ppt_h/2"/>
                                          </p:val>
                                        </p:tav>
                                        <p:tav tm="100000">
                                          <p:val>
                                            <p:strVal val="#ppt_y"/>
                                          </p:val>
                                        </p:tav>
                                      </p:tavLst>
                                    </p:anim>
                                  </p:childTnLst>
                                </p:cTn>
                              </p:par>
                              <p:par>
                                <p:cTn id="47" presetID="2" presetClass="entr" presetSubtype="3" fill="hold" nodeType="withEffect">
                                  <p:stCondLst>
                                    <p:cond delay="0"/>
                                  </p:stCondLst>
                                  <p:childTnLst>
                                    <p:set>
                                      <p:cBhvr>
                                        <p:cTn id="48" dur="1" fill="hold">
                                          <p:stCondLst>
                                            <p:cond delay="0"/>
                                          </p:stCondLst>
                                        </p:cTn>
                                        <p:tgtEl>
                                          <p:spTgt spid="3"/>
                                        </p:tgtEl>
                                        <p:attrNameLst>
                                          <p:attrName>style.visibility</p:attrName>
                                        </p:attrNameLst>
                                      </p:cBhvr>
                                      <p:to>
                                        <p:strVal val="visible"/>
                                      </p:to>
                                    </p:set>
                                    <p:anim calcmode="lin" valueType="num">
                                      <p:cBhvr additive="base">
                                        <p:cTn id="49" dur="500" fill="hold"/>
                                        <p:tgtEl>
                                          <p:spTgt spid="3"/>
                                        </p:tgtEl>
                                        <p:attrNameLst>
                                          <p:attrName>ppt_x</p:attrName>
                                        </p:attrNameLst>
                                      </p:cBhvr>
                                      <p:tavLst>
                                        <p:tav tm="0">
                                          <p:val>
                                            <p:strVal val="1+#ppt_w/2"/>
                                          </p:val>
                                        </p:tav>
                                        <p:tav tm="100000">
                                          <p:val>
                                            <p:strVal val="#ppt_x"/>
                                          </p:val>
                                        </p:tav>
                                      </p:tavLst>
                                    </p:anim>
                                    <p:anim calcmode="lin" valueType="num">
                                      <p:cBhvr additive="base">
                                        <p:cTn id="50" dur="500" fill="hold"/>
                                        <p:tgtEl>
                                          <p:spTgt spid="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P spid="9" grpId="0"/>
      <p:bldP spid="11" grpId="0" animBg="1"/>
      <p:bldP spid="15" grpId="0"/>
      <p:bldP spid="17" grpId="0"/>
      <p:bldP spid="1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0A4820-0302-777C-D31E-C006C7CEE881}"/>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C9E15FAD-983C-E61E-6CAD-540DFEAA0960}"/>
              </a:ext>
            </a:extLst>
          </p:cNvPr>
          <p:cNvSpPr>
            <a:spLocks noGrp="1"/>
          </p:cNvSpPr>
          <p:nvPr>
            <p:ph type="title"/>
          </p:nvPr>
        </p:nvSpPr>
        <p:spPr>
          <a:xfrm>
            <a:off x="609441" y="1378435"/>
            <a:ext cx="10969943" cy="1029799"/>
          </a:xfrm>
        </p:spPr>
        <p:txBody>
          <a:bodyPr/>
          <a:lstStyle/>
          <a:p>
            <a:r>
              <a:rPr lang="en-US" dirty="0"/>
              <a:t>The Impact of Kairos on Residents</a:t>
            </a:r>
          </a:p>
        </p:txBody>
      </p:sp>
      <p:sp>
        <p:nvSpPr>
          <p:cNvPr id="10" name="Title 6">
            <a:extLst>
              <a:ext uri="{FF2B5EF4-FFF2-40B4-BE49-F238E27FC236}">
                <a16:creationId xmlns:a16="http://schemas.microsoft.com/office/drawing/2014/main" id="{49AF2EED-EE1C-AEC3-2BF7-9E7ED5E159B2}"/>
              </a:ext>
            </a:extLst>
          </p:cNvPr>
          <p:cNvSpPr txBox="1">
            <a:spLocks/>
          </p:cNvSpPr>
          <p:nvPr/>
        </p:nvSpPr>
        <p:spPr>
          <a:xfrm>
            <a:off x="6796904" y="2664908"/>
            <a:ext cx="4773965" cy="1029799"/>
          </a:xfrm>
          <a:prstGeom prst="rect">
            <a:avLst/>
          </a:prstGeom>
        </p:spPr>
        <p:txBody>
          <a:bodyPr vert="horz" lIns="91440" tIns="45720" rIns="91440" bIns="45720" rtlCol="0" anchor="ctr">
            <a:normAutofit fontScale="92500" lnSpcReduction="10000"/>
          </a:bodyPr>
          <a:lstStyle>
            <a:lvl1pPr algn="ctr" defTabSz="914400" rtl="0" eaLnBrk="1" latinLnBrk="0" hangingPunct="1">
              <a:spcBef>
                <a:spcPct val="0"/>
              </a:spcBef>
              <a:buNone/>
              <a:defRPr sz="4400" kern="1200">
                <a:solidFill>
                  <a:srgbClr val="485B71"/>
                </a:solidFill>
                <a:latin typeface="+mj-lt"/>
                <a:ea typeface="+mj-ea"/>
                <a:cs typeface="+mj-cs"/>
              </a:defRPr>
            </a:lvl1pPr>
          </a:lstStyle>
          <a:p>
            <a:r>
              <a:rPr lang="en-US" sz="3600" b="1" dirty="0">
                <a:solidFill>
                  <a:srgbClr val="FF0000"/>
                </a:solidFill>
                <a:latin typeface="Bradley Hand ITC" panose="03070402050302030203" pitchFamily="66" charset="0"/>
              </a:rPr>
              <a:t>“really see the presence of God”</a:t>
            </a:r>
            <a:endParaRPr lang="en-US" b="1" dirty="0">
              <a:solidFill>
                <a:srgbClr val="FF0000"/>
              </a:solidFill>
              <a:latin typeface="Bradley Hand ITC" panose="03070402050302030203" pitchFamily="66" charset="0"/>
            </a:endParaRPr>
          </a:p>
        </p:txBody>
      </p:sp>
      <p:sp>
        <p:nvSpPr>
          <p:cNvPr id="12" name="Title 6">
            <a:extLst>
              <a:ext uri="{FF2B5EF4-FFF2-40B4-BE49-F238E27FC236}">
                <a16:creationId xmlns:a16="http://schemas.microsoft.com/office/drawing/2014/main" id="{C87D1225-FD34-093E-EF48-7E6863EAA7A9}"/>
              </a:ext>
            </a:extLst>
          </p:cNvPr>
          <p:cNvSpPr txBox="1">
            <a:spLocks/>
          </p:cNvSpPr>
          <p:nvPr/>
        </p:nvSpPr>
        <p:spPr>
          <a:xfrm rot="735055">
            <a:off x="7359959" y="4378395"/>
            <a:ext cx="4773965" cy="1029799"/>
          </a:xfrm>
          <a:prstGeom prst="rect">
            <a:avLst/>
          </a:prstGeom>
        </p:spPr>
        <p:txBody>
          <a:bodyPr vert="horz" lIns="91440" tIns="45720" rIns="91440" bIns="45720" rtlCol="0" anchor="ctr">
            <a:normAutofit fontScale="92500" lnSpcReduction="10000"/>
          </a:bodyPr>
          <a:lstStyle>
            <a:lvl1pPr algn="ctr" defTabSz="914400" rtl="0" eaLnBrk="1" latinLnBrk="0" hangingPunct="1">
              <a:spcBef>
                <a:spcPct val="0"/>
              </a:spcBef>
              <a:buNone/>
              <a:defRPr sz="4400" kern="1200">
                <a:solidFill>
                  <a:srgbClr val="485B71"/>
                </a:solidFill>
                <a:latin typeface="+mj-lt"/>
                <a:ea typeface="+mj-ea"/>
                <a:cs typeface="+mj-cs"/>
              </a:defRPr>
            </a:lvl1pPr>
          </a:lstStyle>
          <a:p>
            <a:r>
              <a:rPr lang="en-US" sz="3600" b="1" dirty="0">
                <a:solidFill>
                  <a:srgbClr val="FF0000"/>
                </a:solidFill>
                <a:latin typeface="Bradley Hand ITC" panose="03070402050302030203" pitchFamily="66" charset="0"/>
              </a:rPr>
              <a:t>“shown me that I am not alone”</a:t>
            </a:r>
            <a:endParaRPr lang="en-US" b="1" dirty="0">
              <a:solidFill>
                <a:srgbClr val="FF0000"/>
              </a:solidFill>
              <a:latin typeface="Bradley Hand ITC" panose="03070402050302030203" pitchFamily="66" charset="0"/>
            </a:endParaRPr>
          </a:p>
        </p:txBody>
      </p:sp>
      <p:sp>
        <p:nvSpPr>
          <p:cNvPr id="14" name="Title 6">
            <a:extLst>
              <a:ext uri="{FF2B5EF4-FFF2-40B4-BE49-F238E27FC236}">
                <a16:creationId xmlns:a16="http://schemas.microsoft.com/office/drawing/2014/main" id="{260077AC-796C-24BE-E8F8-64C9162B0C81}"/>
              </a:ext>
            </a:extLst>
          </p:cNvPr>
          <p:cNvSpPr txBox="1">
            <a:spLocks/>
          </p:cNvSpPr>
          <p:nvPr/>
        </p:nvSpPr>
        <p:spPr>
          <a:xfrm rot="21321906">
            <a:off x="3232614" y="5172380"/>
            <a:ext cx="4773965" cy="1029799"/>
          </a:xfrm>
          <a:prstGeom prst="rect">
            <a:avLst/>
          </a:prstGeom>
        </p:spPr>
        <p:txBody>
          <a:bodyPr vert="horz" lIns="91440" tIns="45720" rIns="91440" bIns="45720" rtlCol="0" anchor="ctr">
            <a:normAutofit fontScale="92500" lnSpcReduction="10000"/>
          </a:bodyPr>
          <a:lstStyle>
            <a:lvl1pPr algn="ctr" defTabSz="914400" rtl="0" eaLnBrk="1" latinLnBrk="0" hangingPunct="1">
              <a:spcBef>
                <a:spcPct val="0"/>
              </a:spcBef>
              <a:buNone/>
              <a:defRPr sz="4400" kern="1200">
                <a:solidFill>
                  <a:srgbClr val="485B71"/>
                </a:solidFill>
                <a:latin typeface="+mj-lt"/>
                <a:ea typeface="+mj-ea"/>
                <a:cs typeface="+mj-cs"/>
              </a:defRPr>
            </a:lvl1pPr>
          </a:lstStyle>
          <a:p>
            <a:r>
              <a:rPr lang="en-US" sz="3600" b="1" dirty="0">
                <a:solidFill>
                  <a:srgbClr val="FF0000"/>
                </a:solidFill>
                <a:latin typeface="Bradley Hand ITC" panose="03070402050302030203" pitchFamily="66" charset="0"/>
              </a:rPr>
              <a:t>“before I came to Kairos so I was so full of hate”</a:t>
            </a:r>
            <a:endParaRPr lang="en-US" b="1" dirty="0">
              <a:solidFill>
                <a:srgbClr val="FF0000"/>
              </a:solidFill>
              <a:latin typeface="Bradley Hand ITC" panose="03070402050302030203" pitchFamily="66" charset="0"/>
            </a:endParaRPr>
          </a:p>
        </p:txBody>
      </p:sp>
      <p:sp>
        <p:nvSpPr>
          <p:cNvPr id="20" name="Title 6">
            <a:extLst>
              <a:ext uri="{FF2B5EF4-FFF2-40B4-BE49-F238E27FC236}">
                <a16:creationId xmlns:a16="http://schemas.microsoft.com/office/drawing/2014/main" id="{7EE899C6-71F6-5C29-87F6-374EBE983B83}"/>
              </a:ext>
            </a:extLst>
          </p:cNvPr>
          <p:cNvSpPr txBox="1">
            <a:spLocks/>
          </p:cNvSpPr>
          <p:nvPr/>
        </p:nvSpPr>
        <p:spPr>
          <a:xfrm rot="20810584">
            <a:off x="1396965" y="3369048"/>
            <a:ext cx="5210773" cy="102914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rgbClr val="485B71"/>
                </a:solidFill>
                <a:latin typeface="+mj-lt"/>
                <a:ea typeface="+mj-ea"/>
                <a:cs typeface="+mj-cs"/>
              </a:defRPr>
            </a:lvl1pPr>
          </a:lstStyle>
          <a:p>
            <a:r>
              <a:rPr lang="en-US" sz="3200" b="1" dirty="0">
                <a:solidFill>
                  <a:srgbClr val="FF0000"/>
                </a:solidFill>
                <a:latin typeface="Bradley Hand ITC" panose="03070402050302030203" pitchFamily="66" charset="0"/>
              </a:rPr>
              <a:t>I learned a lot about Jesus that I never knew. I never knew such love existed. I am in awe.</a:t>
            </a:r>
          </a:p>
        </p:txBody>
      </p:sp>
    </p:spTree>
    <p:extLst>
      <p:ext uri="{BB962C8B-B14F-4D97-AF65-F5344CB8AC3E}">
        <p14:creationId xmlns:p14="http://schemas.microsoft.com/office/powerpoint/2010/main" val="33821512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iterate type="lt">
                                    <p:tmPct val="5000"/>
                                  </p:iterate>
                                  <p:childTnLst>
                                    <p:set>
                                      <p:cBhvr>
                                        <p:cTn id="6" dur="1" fill="hold">
                                          <p:stCondLst>
                                            <p:cond delay="0"/>
                                          </p:stCondLst>
                                        </p:cTn>
                                        <p:tgtEl>
                                          <p:spTgt spid="12">
                                            <p:txEl>
                                              <p:pRg st="0" end="0"/>
                                            </p:txEl>
                                          </p:spTgt>
                                        </p:tgtEl>
                                        <p:attrNameLst>
                                          <p:attrName>style.visibility</p:attrName>
                                        </p:attrNameLst>
                                      </p:cBhvr>
                                      <p:to>
                                        <p:strVal val="visible"/>
                                      </p:to>
                                    </p:set>
                                    <p:anim calcmode="lin" valueType="num">
                                      <p:cBhvr>
                                        <p:cTn id="7" dur="1000" fill="hold"/>
                                        <p:tgtEl>
                                          <p:spTgt spid="12">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2">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12">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12">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iterate type="lt">
                                    <p:tmPct val="5000"/>
                                  </p:iterate>
                                  <p:childTnLst>
                                    <p:set>
                                      <p:cBhvr>
                                        <p:cTn id="14" dur="1" fill="hold">
                                          <p:stCondLst>
                                            <p:cond delay="0"/>
                                          </p:stCondLst>
                                        </p:cTn>
                                        <p:tgtEl>
                                          <p:spTgt spid="14">
                                            <p:txEl>
                                              <p:pRg st="0" end="0"/>
                                            </p:txEl>
                                          </p:spTgt>
                                        </p:tgtEl>
                                        <p:attrNameLst>
                                          <p:attrName>style.visibility</p:attrName>
                                        </p:attrNameLst>
                                      </p:cBhvr>
                                      <p:to>
                                        <p:strVal val="visible"/>
                                      </p:to>
                                    </p:set>
                                    <p:anim calcmode="lin" valueType="num">
                                      <p:cBhvr>
                                        <p:cTn id="15" dur="1000" fill="hold"/>
                                        <p:tgtEl>
                                          <p:spTgt spid="14">
                                            <p:txEl>
                                              <p:pRg st="0" end="0"/>
                                            </p:txEl>
                                          </p:spTgt>
                                        </p:tgtEl>
                                        <p:attrNameLst>
                                          <p:attrName>ppt_w</p:attrName>
                                        </p:attrNameLst>
                                      </p:cBhvr>
                                      <p:tavLst>
                                        <p:tav tm="0">
                                          <p:val>
                                            <p:fltVal val="0"/>
                                          </p:val>
                                        </p:tav>
                                        <p:tav tm="100000">
                                          <p:val>
                                            <p:strVal val="#ppt_w"/>
                                          </p:val>
                                        </p:tav>
                                      </p:tavLst>
                                    </p:anim>
                                    <p:anim calcmode="lin" valueType="num">
                                      <p:cBhvr>
                                        <p:cTn id="16" dur="1000" fill="hold"/>
                                        <p:tgtEl>
                                          <p:spTgt spid="14">
                                            <p:txEl>
                                              <p:pRg st="0" end="0"/>
                                            </p:txEl>
                                          </p:spTgt>
                                        </p:tgtEl>
                                        <p:attrNameLst>
                                          <p:attrName>ppt_h</p:attrName>
                                        </p:attrNameLst>
                                      </p:cBhvr>
                                      <p:tavLst>
                                        <p:tav tm="0">
                                          <p:val>
                                            <p:fltVal val="0"/>
                                          </p:val>
                                        </p:tav>
                                        <p:tav tm="100000">
                                          <p:val>
                                            <p:strVal val="#ppt_h"/>
                                          </p:val>
                                        </p:tav>
                                      </p:tavLst>
                                    </p:anim>
                                    <p:anim calcmode="lin" valueType="num">
                                      <p:cBhvr>
                                        <p:cTn id="17" dur="1000" fill="hold"/>
                                        <p:tgtEl>
                                          <p:spTgt spid="14">
                                            <p:txEl>
                                              <p:pRg st="0" end="0"/>
                                            </p:txEl>
                                          </p:spTgt>
                                        </p:tgtEl>
                                        <p:attrNameLst>
                                          <p:attrName>style.rotation</p:attrName>
                                        </p:attrNameLst>
                                      </p:cBhvr>
                                      <p:tavLst>
                                        <p:tav tm="0">
                                          <p:val>
                                            <p:fltVal val="90"/>
                                          </p:val>
                                        </p:tav>
                                        <p:tav tm="100000">
                                          <p:val>
                                            <p:fltVal val="0"/>
                                          </p:val>
                                        </p:tav>
                                      </p:tavLst>
                                    </p:anim>
                                    <p:animEffect transition="in" filter="fade">
                                      <p:cBhvr>
                                        <p:cTn id="18" dur="1000"/>
                                        <p:tgtEl>
                                          <p:spTgt spid="14">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iterate type="lt">
                                    <p:tmPct val="5000"/>
                                  </p:iterate>
                                  <p:childTnLst>
                                    <p:set>
                                      <p:cBhvr>
                                        <p:cTn id="22" dur="1" fill="hold">
                                          <p:stCondLst>
                                            <p:cond delay="0"/>
                                          </p:stCondLst>
                                        </p:cTn>
                                        <p:tgtEl>
                                          <p:spTgt spid="10">
                                            <p:txEl>
                                              <p:pRg st="0" end="0"/>
                                            </p:txEl>
                                          </p:spTgt>
                                        </p:tgtEl>
                                        <p:attrNameLst>
                                          <p:attrName>style.visibility</p:attrName>
                                        </p:attrNameLst>
                                      </p:cBhvr>
                                      <p:to>
                                        <p:strVal val="visible"/>
                                      </p:to>
                                    </p:set>
                                    <p:anim calcmode="lin" valueType="num">
                                      <p:cBhvr>
                                        <p:cTn id="23" dur="1000" fill="hold"/>
                                        <p:tgtEl>
                                          <p:spTgt spid="10">
                                            <p:txEl>
                                              <p:pRg st="0" end="0"/>
                                            </p:txEl>
                                          </p:spTgt>
                                        </p:tgtEl>
                                        <p:attrNameLst>
                                          <p:attrName>ppt_w</p:attrName>
                                        </p:attrNameLst>
                                      </p:cBhvr>
                                      <p:tavLst>
                                        <p:tav tm="0">
                                          <p:val>
                                            <p:fltVal val="0"/>
                                          </p:val>
                                        </p:tav>
                                        <p:tav tm="100000">
                                          <p:val>
                                            <p:strVal val="#ppt_w"/>
                                          </p:val>
                                        </p:tav>
                                      </p:tavLst>
                                    </p:anim>
                                    <p:anim calcmode="lin" valueType="num">
                                      <p:cBhvr>
                                        <p:cTn id="24" dur="1000" fill="hold"/>
                                        <p:tgtEl>
                                          <p:spTgt spid="10">
                                            <p:txEl>
                                              <p:pRg st="0" end="0"/>
                                            </p:txEl>
                                          </p:spTgt>
                                        </p:tgtEl>
                                        <p:attrNameLst>
                                          <p:attrName>ppt_h</p:attrName>
                                        </p:attrNameLst>
                                      </p:cBhvr>
                                      <p:tavLst>
                                        <p:tav tm="0">
                                          <p:val>
                                            <p:fltVal val="0"/>
                                          </p:val>
                                        </p:tav>
                                        <p:tav tm="100000">
                                          <p:val>
                                            <p:strVal val="#ppt_h"/>
                                          </p:val>
                                        </p:tav>
                                      </p:tavLst>
                                    </p:anim>
                                    <p:anim calcmode="lin" valueType="num">
                                      <p:cBhvr>
                                        <p:cTn id="25" dur="1000" fill="hold"/>
                                        <p:tgtEl>
                                          <p:spTgt spid="10">
                                            <p:txEl>
                                              <p:pRg st="0" end="0"/>
                                            </p:txEl>
                                          </p:spTgt>
                                        </p:tgtEl>
                                        <p:attrNameLst>
                                          <p:attrName>style.rotation</p:attrName>
                                        </p:attrNameLst>
                                      </p:cBhvr>
                                      <p:tavLst>
                                        <p:tav tm="0">
                                          <p:val>
                                            <p:fltVal val="90"/>
                                          </p:val>
                                        </p:tav>
                                        <p:tav tm="100000">
                                          <p:val>
                                            <p:fltVal val="0"/>
                                          </p:val>
                                        </p:tav>
                                      </p:tavLst>
                                    </p:anim>
                                    <p:animEffect transition="in" filter="fade">
                                      <p:cBhvr>
                                        <p:cTn id="26" dur="1000"/>
                                        <p:tgtEl>
                                          <p:spTgt spid="10">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iterate type="lt">
                                    <p:tmPct val="5000"/>
                                  </p:iterate>
                                  <p:childTnLst>
                                    <p:set>
                                      <p:cBhvr>
                                        <p:cTn id="30" dur="1" fill="hold">
                                          <p:stCondLst>
                                            <p:cond delay="0"/>
                                          </p:stCondLst>
                                        </p:cTn>
                                        <p:tgtEl>
                                          <p:spTgt spid="20">
                                            <p:txEl>
                                              <p:pRg st="0" end="0"/>
                                            </p:txEl>
                                          </p:spTgt>
                                        </p:tgtEl>
                                        <p:attrNameLst>
                                          <p:attrName>style.visibility</p:attrName>
                                        </p:attrNameLst>
                                      </p:cBhvr>
                                      <p:to>
                                        <p:strVal val="visible"/>
                                      </p:to>
                                    </p:set>
                                    <p:anim calcmode="lin" valueType="num">
                                      <p:cBhvr>
                                        <p:cTn id="31" dur="1000" fill="hold"/>
                                        <p:tgtEl>
                                          <p:spTgt spid="20">
                                            <p:txEl>
                                              <p:pRg st="0" end="0"/>
                                            </p:txEl>
                                          </p:spTgt>
                                        </p:tgtEl>
                                        <p:attrNameLst>
                                          <p:attrName>ppt_w</p:attrName>
                                        </p:attrNameLst>
                                      </p:cBhvr>
                                      <p:tavLst>
                                        <p:tav tm="0">
                                          <p:val>
                                            <p:fltVal val="0"/>
                                          </p:val>
                                        </p:tav>
                                        <p:tav tm="100000">
                                          <p:val>
                                            <p:strVal val="#ppt_w"/>
                                          </p:val>
                                        </p:tav>
                                      </p:tavLst>
                                    </p:anim>
                                    <p:anim calcmode="lin" valueType="num">
                                      <p:cBhvr>
                                        <p:cTn id="32" dur="1000" fill="hold"/>
                                        <p:tgtEl>
                                          <p:spTgt spid="20">
                                            <p:txEl>
                                              <p:pRg st="0" end="0"/>
                                            </p:txEl>
                                          </p:spTgt>
                                        </p:tgtEl>
                                        <p:attrNameLst>
                                          <p:attrName>ppt_h</p:attrName>
                                        </p:attrNameLst>
                                      </p:cBhvr>
                                      <p:tavLst>
                                        <p:tav tm="0">
                                          <p:val>
                                            <p:fltVal val="0"/>
                                          </p:val>
                                        </p:tav>
                                        <p:tav tm="100000">
                                          <p:val>
                                            <p:strVal val="#ppt_h"/>
                                          </p:val>
                                        </p:tav>
                                      </p:tavLst>
                                    </p:anim>
                                    <p:anim calcmode="lin" valueType="num">
                                      <p:cBhvr>
                                        <p:cTn id="33" dur="1000" fill="hold"/>
                                        <p:tgtEl>
                                          <p:spTgt spid="20">
                                            <p:txEl>
                                              <p:pRg st="0" end="0"/>
                                            </p:txEl>
                                          </p:spTgt>
                                        </p:tgtEl>
                                        <p:attrNameLst>
                                          <p:attrName>style.rotation</p:attrName>
                                        </p:attrNameLst>
                                      </p:cBhvr>
                                      <p:tavLst>
                                        <p:tav tm="0">
                                          <p:val>
                                            <p:fltVal val="90"/>
                                          </p:val>
                                        </p:tav>
                                        <p:tav tm="100000">
                                          <p:val>
                                            <p:fltVal val="0"/>
                                          </p:val>
                                        </p:tav>
                                      </p:tavLst>
                                    </p:anim>
                                    <p:animEffect transition="in" filter="fade">
                                      <p:cBhvr>
                                        <p:cTn id="34" dur="1000"/>
                                        <p:tgtEl>
                                          <p:spTgt spid="2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allAtOnce"/>
      <p:bldP spid="12" grpId="0" build="allAtOnce"/>
      <p:bldP spid="14" grpId="0" build="allAtOnce"/>
      <p:bldP spid="20" grpId="0" build="allAtOnce"/>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BAA941-71DA-405A-057B-498A543C8FB5}"/>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CCDC40B5-C92A-BE4C-BAC4-DBF947A1BE93}"/>
              </a:ext>
            </a:extLst>
          </p:cNvPr>
          <p:cNvSpPr>
            <a:spLocks noGrp="1"/>
          </p:cNvSpPr>
          <p:nvPr>
            <p:ph type="title"/>
          </p:nvPr>
        </p:nvSpPr>
        <p:spPr>
          <a:xfrm>
            <a:off x="609441" y="1378435"/>
            <a:ext cx="10969943" cy="1029799"/>
          </a:xfrm>
        </p:spPr>
        <p:txBody>
          <a:bodyPr/>
          <a:lstStyle/>
          <a:p>
            <a:r>
              <a:rPr lang="en-US" dirty="0"/>
              <a:t>The Impact of Kairos on Residents</a:t>
            </a:r>
          </a:p>
        </p:txBody>
      </p:sp>
      <p:sp>
        <p:nvSpPr>
          <p:cNvPr id="19" name="Title 6">
            <a:extLst>
              <a:ext uri="{FF2B5EF4-FFF2-40B4-BE49-F238E27FC236}">
                <a16:creationId xmlns:a16="http://schemas.microsoft.com/office/drawing/2014/main" id="{A72934DC-FDFA-A629-1C90-0D3EB9A6DCB4}"/>
              </a:ext>
            </a:extLst>
          </p:cNvPr>
          <p:cNvSpPr txBox="1">
            <a:spLocks/>
          </p:cNvSpPr>
          <p:nvPr/>
        </p:nvSpPr>
        <p:spPr>
          <a:xfrm>
            <a:off x="1903412" y="3048000"/>
            <a:ext cx="9067800" cy="29718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rgbClr val="485B71"/>
                </a:solidFill>
                <a:latin typeface="+mj-lt"/>
                <a:ea typeface="+mj-ea"/>
                <a:cs typeface="+mj-cs"/>
              </a:defRPr>
            </a:lvl1pPr>
          </a:lstStyle>
          <a:p>
            <a:r>
              <a:rPr lang="en-US" sz="3600" b="1" dirty="0">
                <a:solidFill>
                  <a:srgbClr val="FF0000"/>
                </a:solidFill>
                <a:latin typeface="Bradley Hand ITC" panose="03070402050302030203" pitchFamily="66" charset="0"/>
              </a:rPr>
              <a:t>I came to Kairos seeking Hope. I was lost, damaged, confused and abandoned. Today I’m filled with optimism and hope. I had a change of heart and now I have the tools to get closer to God.</a:t>
            </a:r>
            <a:endParaRPr lang="en-US" b="1" dirty="0">
              <a:solidFill>
                <a:srgbClr val="FF0000"/>
              </a:solidFill>
              <a:latin typeface="Bradley Hand ITC" panose="03070402050302030203" pitchFamily="66" charset="0"/>
            </a:endParaRPr>
          </a:p>
        </p:txBody>
      </p:sp>
    </p:spTree>
    <p:extLst>
      <p:ext uri="{BB962C8B-B14F-4D97-AF65-F5344CB8AC3E}">
        <p14:creationId xmlns:p14="http://schemas.microsoft.com/office/powerpoint/2010/main" val="5509530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iterate type="lt">
                                    <p:tmPct val="5000"/>
                                  </p:iterate>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p:cTn id="7" dur="1000" fill="hold"/>
                                        <p:tgtEl>
                                          <p:spTgt spid="19">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9">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19">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allAtOnce"/>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B39102-F8A1-9D2B-25A0-7AC185EBDFFB}"/>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F8659C0-A152-CA79-1A75-CAA6582BA05C}"/>
              </a:ext>
            </a:extLst>
          </p:cNvPr>
          <p:cNvSpPr>
            <a:spLocks noGrp="1"/>
          </p:cNvSpPr>
          <p:nvPr>
            <p:ph idx="1"/>
          </p:nvPr>
        </p:nvSpPr>
        <p:spPr>
          <a:xfrm>
            <a:off x="609440" y="2514600"/>
            <a:ext cx="10969943" cy="4068761"/>
          </a:xfrm>
        </p:spPr>
        <p:txBody>
          <a:bodyPr/>
          <a:lstStyle/>
          <a:p>
            <a:r>
              <a:rPr lang="en-US" sz="4000" dirty="0"/>
              <a:t>Changes Our World Perspective</a:t>
            </a:r>
          </a:p>
          <a:p>
            <a:r>
              <a:rPr lang="en-US" sz="4000" dirty="0"/>
              <a:t>Character/Faith Building</a:t>
            </a:r>
          </a:p>
          <a:p>
            <a:r>
              <a:rPr lang="en-US" sz="4000" dirty="0"/>
              <a:t>Friendship Building</a:t>
            </a:r>
          </a:p>
          <a:p>
            <a:pPr lvl="1"/>
            <a:r>
              <a:rPr lang="en-US" sz="3600" dirty="0"/>
              <a:t>Sacrifice</a:t>
            </a:r>
          </a:p>
          <a:p>
            <a:pPr lvl="1"/>
            <a:r>
              <a:rPr lang="en-US" sz="3600" dirty="0"/>
              <a:t>Residents see it</a:t>
            </a:r>
          </a:p>
          <a:p>
            <a:endParaRPr lang="en-US" dirty="0"/>
          </a:p>
        </p:txBody>
      </p:sp>
      <p:sp>
        <p:nvSpPr>
          <p:cNvPr id="7" name="Title 6">
            <a:extLst>
              <a:ext uri="{FF2B5EF4-FFF2-40B4-BE49-F238E27FC236}">
                <a16:creationId xmlns:a16="http://schemas.microsoft.com/office/drawing/2014/main" id="{AE164568-C349-DA0D-00EB-C044461F5846}"/>
              </a:ext>
            </a:extLst>
          </p:cNvPr>
          <p:cNvSpPr>
            <a:spLocks noGrp="1"/>
          </p:cNvSpPr>
          <p:nvPr>
            <p:ph type="title" idx="4294967295"/>
          </p:nvPr>
        </p:nvSpPr>
        <p:spPr>
          <a:xfrm>
            <a:off x="608806" y="1377950"/>
            <a:ext cx="10971212" cy="1030288"/>
          </a:xfrm>
        </p:spPr>
        <p:txBody>
          <a:bodyPr>
            <a:normAutofit/>
          </a:bodyPr>
          <a:lstStyle/>
          <a:p>
            <a:pPr>
              <a:lnSpc>
                <a:spcPts val="3400"/>
              </a:lnSpc>
            </a:pPr>
            <a:r>
              <a:rPr lang="en-US" dirty="0"/>
              <a:t>The Impact of Kairos on Ourselves</a:t>
            </a:r>
            <a:br>
              <a:rPr lang="en-US" dirty="0"/>
            </a:br>
            <a:endParaRPr lang="en-US" dirty="0"/>
          </a:p>
        </p:txBody>
      </p:sp>
      <p:sp>
        <p:nvSpPr>
          <p:cNvPr id="3" name="Title 6">
            <a:extLst>
              <a:ext uri="{FF2B5EF4-FFF2-40B4-BE49-F238E27FC236}">
                <a16:creationId xmlns:a16="http://schemas.microsoft.com/office/drawing/2014/main" id="{40F98F15-1C51-EA50-C51E-6AA292F89938}"/>
              </a:ext>
            </a:extLst>
          </p:cNvPr>
          <p:cNvSpPr txBox="1">
            <a:spLocks/>
          </p:cNvSpPr>
          <p:nvPr/>
        </p:nvSpPr>
        <p:spPr>
          <a:xfrm>
            <a:off x="645318" y="1431131"/>
            <a:ext cx="10971212" cy="10302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485B71"/>
                </a:solidFill>
                <a:latin typeface="+mj-lt"/>
                <a:ea typeface="+mj-ea"/>
                <a:cs typeface="+mj-cs"/>
              </a:defRPr>
            </a:lvl1pPr>
          </a:lstStyle>
          <a:p>
            <a:pPr>
              <a:lnSpc>
                <a:spcPts val="3400"/>
              </a:lnSpc>
            </a:pPr>
            <a:br>
              <a:rPr lang="en-US" dirty="0"/>
            </a:br>
            <a:r>
              <a:rPr lang="en-US" sz="3600" dirty="0"/>
              <a:t>“Getting More than You Give”</a:t>
            </a:r>
            <a:endParaRPr lang="en-US" dirty="0"/>
          </a:p>
        </p:txBody>
      </p:sp>
      <p:pic>
        <p:nvPicPr>
          <p:cNvPr id="5" name="Picture 4">
            <a:extLst>
              <a:ext uri="{FF2B5EF4-FFF2-40B4-BE49-F238E27FC236}">
                <a16:creationId xmlns:a16="http://schemas.microsoft.com/office/drawing/2014/main" id="{06841B66-760D-1C83-613E-3179585C468E}"/>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Lst>
          </a:blip>
          <a:stretch>
            <a:fillRect/>
          </a:stretch>
        </p:blipFill>
        <p:spPr>
          <a:xfrm>
            <a:off x="8582288" y="1431131"/>
            <a:ext cx="3574469" cy="3176016"/>
          </a:xfrm>
          <a:prstGeom prst="rect">
            <a:avLst/>
          </a:prstGeom>
        </p:spPr>
      </p:pic>
    </p:spTree>
    <p:extLst>
      <p:ext uri="{BB962C8B-B14F-4D97-AF65-F5344CB8AC3E}">
        <p14:creationId xmlns:p14="http://schemas.microsoft.com/office/powerpoint/2010/main" val="126103974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iterate type="lt">
                                    <p:tmPct val="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6" presetClass="emph" presetSubtype="0" accel="12500" decel="12500" autoRev="1" fill="hold" grpId="0" nodeType="afterEffect">
                                  <p:stCondLst>
                                    <p:cond delay="0"/>
                                  </p:stCondLst>
                                  <p:iterate type="lt">
                                    <p:tmPct val="0"/>
                                  </p:iterate>
                                  <p:childTnLst>
                                    <p:animScale>
                                      <p:cBhvr>
                                        <p:cTn id="10" dur="2000" fill="hold"/>
                                        <p:tgtEl>
                                          <p:spTgt spid="3">
                                            <p:txEl>
                                              <p:pRg st="0" end="0"/>
                                            </p:txEl>
                                          </p:spTgt>
                                        </p:tgtEl>
                                      </p:cBhvr>
                                      <p:by x="110000" y="110000"/>
                                    </p:animScale>
                                  </p:childTnLst>
                                </p:cTn>
                              </p:par>
                              <p:par>
                                <p:cTn id="11" presetID="16" presetClass="emph" presetSubtype="0" fill="hold" grpId="1" nodeType="withEffect">
                                  <p:stCondLst>
                                    <p:cond delay="1000"/>
                                  </p:stCondLst>
                                  <p:iterate type="lt">
                                    <p:tmPct val="4000"/>
                                  </p:iterate>
                                  <p:childTnLst>
                                    <p:set>
                                      <p:cBhvr override="childStyle">
                                        <p:cTn id="12" dur="500" fill="hold"/>
                                        <p:tgtEl>
                                          <p:spTgt spid="3">
                                            <p:txEl>
                                              <p:pRg st="0" end="0"/>
                                            </p:txEl>
                                          </p:spTgt>
                                        </p:tgtEl>
                                        <p:attrNameLst>
                                          <p:attrName>style.color</p:attrName>
                                        </p:attrNameLst>
                                      </p:cBhvr>
                                      <p:to>
                                        <p:clrVal>
                                          <a:schemeClr val="accent2"/>
                                        </p:clrVal>
                                      </p:to>
                                    </p:set>
                                    <p:set>
                                      <p:cBhvr>
                                        <p:cTn id="13" dur="500" fill="hold"/>
                                        <p:tgtEl>
                                          <p:spTgt spid="3">
                                            <p:txEl>
                                              <p:pRg st="0" end="0"/>
                                            </p:txEl>
                                          </p:spTgt>
                                        </p:tgtEl>
                                        <p:attrNameLst>
                                          <p:attrName>fillcolor</p:attrName>
                                        </p:attrNameLst>
                                      </p:cBhvr>
                                      <p:to>
                                        <p:clrVal>
                                          <a:schemeClr val="accent2"/>
                                        </p:clrVal>
                                      </p:to>
                                    </p:set>
                                    <p:set>
                                      <p:cBhvr>
                                        <p:cTn id="14" dur="500" fill="hold"/>
                                        <p:tgtEl>
                                          <p:spTgt spid="3">
                                            <p:txEl>
                                              <p:pRg st="0" end="0"/>
                                            </p:txEl>
                                          </p:spTgt>
                                        </p:tgtEl>
                                        <p:attrNameLst>
                                          <p:attrName>fill.type</p:attrName>
                                        </p:attrNameLst>
                                      </p:cBhvr>
                                      <p:to>
                                        <p:strVal val="solid"/>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2">
                                            <p:txEl>
                                              <p:pRg st="0" end="0"/>
                                            </p:txEl>
                                          </p:spTgt>
                                        </p:tgtEl>
                                        <p:attrNameLst>
                                          <p:attrName>style.visibility</p:attrName>
                                        </p:attrNameLst>
                                      </p:cBhvr>
                                      <p:to>
                                        <p:strVal val="visible"/>
                                      </p:to>
                                    </p:set>
                                    <p:animEffect transition="in" filter="fade">
                                      <p:cBhvr>
                                        <p:cTn id="19" dur="500"/>
                                        <p:tgtEl>
                                          <p:spTgt spid="2">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2">
                                            <p:txEl>
                                              <p:pRg st="1" end="1"/>
                                            </p:txEl>
                                          </p:spTgt>
                                        </p:tgtEl>
                                        <p:attrNameLst>
                                          <p:attrName>style.visibility</p:attrName>
                                        </p:attrNameLst>
                                      </p:cBhvr>
                                      <p:to>
                                        <p:strVal val="visible"/>
                                      </p:to>
                                    </p:set>
                                    <p:animEffect transition="in" filter="fade">
                                      <p:cBhvr>
                                        <p:cTn id="24" dur="500"/>
                                        <p:tgtEl>
                                          <p:spTgt spid="2">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2">
                                            <p:txEl>
                                              <p:pRg st="2" end="2"/>
                                            </p:txEl>
                                          </p:spTgt>
                                        </p:tgtEl>
                                        <p:attrNameLst>
                                          <p:attrName>style.visibility</p:attrName>
                                        </p:attrNameLst>
                                      </p:cBhvr>
                                      <p:to>
                                        <p:strVal val="visible"/>
                                      </p:to>
                                    </p:set>
                                    <p:animEffect transition="in" filter="fade">
                                      <p:cBhvr>
                                        <p:cTn id="29" dur="500"/>
                                        <p:tgtEl>
                                          <p:spTgt spid="2">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2">
                                            <p:txEl>
                                              <p:pRg st="3" end="3"/>
                                            </p:txEl>
                                          </p:spTgt>
                                        </p:tgtEl>
                                        <p:attrNameLst>
                                          <p:attrName>style.visibility</p:attrName>
                                        </p:attrNameLst>
                                      </p:cBhvr>
                                      <p:to>
                                        <p:strVal val="visible"/>
                                      </p:to>
                                    </p:set>
                                    <p:animEffect transition="in" filter="fade">
                                      <p:cBhvr>
                                        <p:cTn id="34" dur="500"/>
                                        <p:tgtEl>
                                          <p:spTgt spid="2">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2">
                                            <p:txEl>
                                              <p:pRg st="4" end="4"/>
                                            </p:txEl>
                                          </p:spTgt>
                                        </p:tgtEl>
                                        <p:attrNameLst>
                                          <p:attrName>style.visibility</p:attrName>
                                        </p:attrNameLst>
                                      </p:cBhvr>
                                      <p:to>
                                        <p:strVal val="visible"/>
                                      </p:to>
                                    </p:set>
                                    <p:animEffect transition="in" filter="fade">
                                      <p:cBhvr>
                                        <p:cTn id="39"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P spid="3" grpId="1" build="allAtOnce"/>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957D34-6A79-885E-91DC-1B1306873576}"/>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7E665AC-2CEA-5051-EE2B-0972F7934722}"/>
              </a:ext>
            </a:extLst>
          </p:cNvPr>
          <p:cNvSpPr>
            <a:spLocks noGrp="1"/>
          </p:cNvSpPr>
          <p:nvPr>
            <p:ph idx="1"/>
          </p:nvPr>
        </p:nvSpPr>
        <p:spPr>
          <a:xfrm>
            <a:off x="609440" y="2514600"/>
            <a:ext cx="10969943" cy="4068761"/>
          </a:xfrm>
        </p:spPr>
        <p:txBody>
          <a:bodyPr/>
          <a:lstStyle/>
          <a:p>
            <a:r>
              <a:rPr lang="en-US" sz="4000" dirty="0"/>
              <a:t>Resident’s Families</a:t>
            </a:r>
          </a:p>
          <a:p>
            <a:r>
              <a:rPr lang="en-US" sz="4000" dirty="0"/>
              <a:t>Volunteer Families</a:t>
            </a:r>
          </a:p>
          <a:p>
            <a:r>
              <a:rPr lang="en-US" sz="4000" dirty="0"/>
              <a:t>Prison Community</a:t>
            </a:r>
          </a:p>
          <a:p>
            <a:endParaRPr lang="en-US" dirty="0"/>
          </a:p>
        </p:txBody>
      </p:sp>
      <p:sp>
        <p:nvSpPr>
          <p:cNvPr id="7" name="Title 6">
            <a:extLst>
              <a:ext uri="{FF2B5EF4-FFF2-40B4-BE49-F238E27FC236}">
                <a16:creationId xmlns:a16="http://schemas.microsoft.com/office/drawing/2014/main" id="{447ADE2E-EBF8-16AA-BACE-DC2227612EFC}"/>
              </a:ext>
            </a:extLst>
          </p:cNvPr>
          <p:cNvSpPr>
            <a:spLocks noGrp="1"/>
          </p:cNvSpPr>
          <p:nvPr>
            <p:ph type="title" idx="4294967295"/>
          </p:nvPr>
        </p:nvSpPr>
        <p:spPr>
          <a:xfrm>
            <a:off x="608806" y="1377950"/>
            <a:ext cx="10971212" cy="1030288"/>
          </a:xfrm>
        </p:spPr>
        <p:txBody>
          <a:bodyPr>
            <a:normAutofit/>
          </a:bodyPr>
          <a:lstStyle/>
          <a:p>
            <a:pPr>
              <a:lnSpc>
                <a:spcPts val="3400"/>
              </a:lnSpc>
            </a:pPr>
            <a:r>
              <a:rPr lang="en-US" dirty="0"/>
              <a:t>The Impact of Kairos on Others</a:t>
            </a:r>
            <a:br>
              <a:rPr lang="en-US" dirty="0"/>
            </a:br>
            <a:endParaRPr lang="en-US" dirty="0"/>
          </a:p>
        </p:txBody>
      </p:sp>
      <p:pic>
        <p:nvPicPr>
          <p:cNvPr id="4" name="Picture 3">
            <a:extLst>
              <a:ext uri="{FF2B5EF4-FFF2-40B4-BE49-F238E27FC236}">
                <a16:creationId xmlns:a16="http://schemas.microsoft.com/office/drawing/2014/main" id="{8CB633F1-B682-D590-3AA8-4E686EF83BDD}"/>
              </a:ext>
            </a:extLst>
          </p:cNvPr>
          <p:cNvPicPr>
            <a:picLocks noChangeAspect="1"/>
          </p:cNvPicPr>
          <p:nvPr/>
        </p:nvPicPr>
        <p:blipFill>
          <a:blip r:embed="rId3"/>
          <a:srcRect l="13164" t="2087" r="14641"/>
          <a:stretch>
            <a:fillRect/>
          </a:stretch>
        </p:blipFill>
        <p:spPr>
          <a:xfrm>
            <a:off x="7588865" y="1988464"/>
            <a:ext cx="4513917" cy="4689399"/>
          </a:xfrm>
          <a:prstGeom prst="rect">
            <a:avLst/>
          </a:prstGeom>
        </p:spPr>
      </p:pic>
      <p:pic>
        <p:nvPicPr>
          <p:cNvPr id="3" name="Picture 2">
            <a:extLst>
              <a:ext uri="{FF2B5EF4-FFF2-40B4-BE49-F238E27FC236}">
                <a16:creationId xmlns:a16="http://schemas.microsoft.com/office/drawing/2014/main" id="{922796DA-9E17-8B73-2EB6-CFBD08DFB990}"/>
              </a:ext>
            </a:extLst>
          </p:cNvPr>
          <p:cNvPicPr>
            <a:picLocks noChangeAspect="1"/>
          </p:cNvPicPr>
          <p:nvPr/>
        </p:nvPicPr>
        <p:blipFill>
          <a:blip r:embed="rId4"/>
          <a:stretch>
            <a:fillRect/>
          </a:stretch>
        </p:blipFill>
        <p:spPr>
          <a:xfrm>
            <a:off x="4919532" y="1893094"/>
            <a:ext cx="2835913" cy="2835913"/>
          </a:xfrm>
          <a:prstGeom prst="rect">
            <a:avLst/>
          </a:prstGeom>
        </p:spPr>
      </p:pic>
      <p:pic>
        <p:nvPicPr>
          <p:cNvPr id="5" name="Picture 4">
            <a:extLst>
              <a:ext uri="{FF2B5EF4-FFF2-40B4-BE49-F238E27FC236}">
                <a16:creationId xmlns:a16="http://schemas.microsoft.com/office/drawing/2014/main" id="{B1081C5D-7637-8411-209B-1F7DBD666F37}"/>
              </a:ext>
            </a:extLst>
          </p:cNvPr>
          <p:cNvPicPr>
            <a:picLocks noChangeAspect="1"/>
          </p:cNvPicPr>
          <p:nvPr/>
        </p:nvPicPr>
        <p:blipFill>
          <a:blip r:embed="rId5"/>
          <a:srcRect/>
          <a:stretch/>
        </p:blipFill>
        <p:spPr>
          <a:xfrm>
            <a:off x="4905752" y="3191327"/>
            <a:ext cx="2712660" cy="2712660"/>
          </a:xfrm>
          <a:prstGeom prst="rect">
            <a:avLst/>
          </a:prstGeom>
        </p:spPr>
      </p:pic>
      <p:pic>
        <p:nvPicPr>
          <p:cNvPr id="8" name="Picture 7">
            <a:extLst>
              <a:ext uri="{FF2B5EF4-FFF2-40B4-BE49-F238E27FC236}">
                <a16:creationId xmlns:a16="http://schemas.microsoft.com/office/drawing/2014/main" id="{E523BD29-F200-431B-EA80-D28553AC3517}"/>
              </a:ext>
            </a:extLst>
          </p:cNvPr>
          <p:cNvPicPr>
            <a:picLocks noChangeAspect="1"/>
          </p:cNvPicPr>
          <p:nvPr/>
        </p:nvPicPr>
        <p:blipFill>
          <a:blip r:embed="rId6"/>
          <a:srcRect t="22698"/>
          <a:stretch>
            <a:fillRect/>
          </a:stretch>
        </p:blipFill>
        <p:spPr>
          <a:xfrm>
            <a:off x="5108777" y="3872311"/>
            <a:ext cx="6994214" cy="2872028"/>
          </a:xfrm>
          <a:prstGeom prst="rect">
            <a:avLst/>
          </a:prstGeom>
        </p:spPr>
      </p:pic>
    </p:spTree>
    <p:extLst>
      <p:ext uri="{BB962C8B-B14F-4D97-AF65-F5344CB8AC3E}">
        <p14:creationId xmlns:p14="http://schemas.microsoft.com/office/powerpoint/2010/main" val="1564202932"/>
      </p:ext>
    </p:extLst>
  </p:cSld>
  <p:clrMapOvr>
    <a:masterClrMapping/>
  </p:clrMapOvr>
  <p:transition>
    <p:fad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2" presetClass="entr" presetSubtype="1" fill="hold" nodeType="withEffect" p14:presetBounceEnd="54000">
                                      <p:stCondLst>
                                        <p:cond delay="0"/>
                                      </p:stCondLst>
                                      <p:childTnLst>
                                        <p:set>
                                          <p:cBhvr>
                                            <p:cTn id="9" dur="1" fill="hold">
                                              <p:stCondLst>
                                                <p:cond delay="0"/>
                                              </p:stCondLst>
                                            </p:cTn>
                                            <p:tgtEl>
                                              <p:spTgt spid="3"/>
                                            </p:tgtEl>
                                            <p:attrNameLst>
                                              <p:attrName>style.visibility</p:attrName>
                                            </p:attrNameLst>
                                          </p:cBhvr>
                                          <p:to>
                                            <p:strVal val="visible"/>
                                          </p:to>
                                        </p:set>
                                        <p:anim calcmode="lin" valueType="num" p14:bounceEnd="54000">
                                          <p:cBhvr additive="base">
                                            <p:cTn id="10" dur="500" fill="hold"/>
                                            <p:tgtEl>
                                              <p:spTgt spid="3"/>
                                            </p:tgtEl>
                                            <p:attrNameLst>
                                              <p:attrName>ppt_x</p:attrName>
                                            </p:attrNameLst>
                                          </p:cBhvr>
                                          <p:tavLst>
                                            <p:tav tm="0">
                                              <p:val>
                                                <p:strVal val="#ppt_x"/>
                                              </p:val>
                                            </p:tav>
                                            <p:tav tm="100000">
                                              <p:val>
                                                <p:strVal val="#ppt_x"/>
                                              </p:val>
                                            </p:tav>
                                          </p:tavLst>
                                        </p:anim>
                                        <p:anim calcmode="lin" valueType="num" p14:bounceEnd="54000">
                                          <p:cBhvr additive="base">
                                            <p:cTn id="11" dur="500" fill="hold"/>
                                            <p:tgtEl>
                                              <p:spTgt spid="3"/>
                                            </p:tgtEl>
                                            <p:attrNameLst>
                                              <p:attrName>ppt_y</p:attrName>
                                            </p:attrNameLst>
                                          </p:cBhvr>
                                          <p:tavLst>
                                            <p:tav tm="0">
                                              <p:val>
                                                <p:strVal val="0-#ppt_h/2"/>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childTnLst>
                                    </p:cTn>
                                  </p:par>
                                  <p:par>
                                    <p:cTn id="17" presetID="2" presetClass="entr" presetSubtype="2"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1+#ppt_w/2"/>
                                              </p:val>
                                            </p:tav>
                                            <p:tav tm="100000">
                                              <p:val>
                                                <p:strVal val="#ppt_x"/>
                                              </p:val>
                                            </p:tav>
                                          </p:tavLst>
                                        </p:anim>
                                        <p:anim calcmode="lin" valueType="num">
                                          <p:cBhvr additive="base">
                                            <p:cTn id="20"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2">
                                                <p:txEl>
                                                  <p:pRg st="1" end="1"/>
                                                </p:txEl>
                                              </p:spTgt>
                                            </p:tgtEl>
                                            <p:attrNameLst>
                                              <p:attrName>style.visibility</p:attrName>
                                            </p:attrNameLst>
                                          </p:cBhvr>
                                          <p:to>
                                            <p:strVal val="visible"/>
                                          </p:to>
                                        </p:set>
                                        <p:animEffect transition="in" filter="fade">
                                          <p:cBhvr>
                                            <p:cTn id="25" dur="500"/>
                                            <p:tgtEl>
                                              <p:spTgt spid="2">
                                                <p:txEl>
                                                  <p:pRg st="1" end="1"/>
                                                </p:txEl>
                                              </p:spTgt>
                                            </p:tgtEl>
                                          </p:cBhvr>
                                        </p:animEffect>
                                      </p:childTnLst>
                                    </p:cTn>
                                  </p:par>
                                  <p:par>
                                    <p:cTn id="26" presetID="10" presetClass="exit" presetSubtype="0" fill="hold" nodeType="withEffect">
                                      <p:stCondLst>
                                        <p:cond delay="0"/>
                                      </p:stCondLst>
                                      <p:childTnLst>
                                        <p:animEffect transition="out" filter="fade">
                                          <p:cBhvr>
                                            <p:cTn id="27" dur="500"/>
                                            <p:tgtEl>
                                              <p:spTgt spid="3"/>
                                            </p:tgtEl>
                                          </p:cBhvr>
                                        </p:animEffect>
                                        <p:set>
                                          <p:cBhvr>
                                            <p:cTn id="28" dur="1" fill="hold">
                                              <p:stCondLst>
                                                <p:cond delay="499"/>
                                              </p:stCondLst>
                                            </p:cTn>
                                            <p:tgtEl>
                                              <p:spTgt spid="3"/>
                                            </p:tgtEl>
                                            <p:attrNameLst>
                                              <p:attrName>style.visibility</p:attrName>
                                            </p:attrNameLst>
                                          </p:cBhvr>
                                          <p:to>
                                            <p:strVal val="hidden"/>
                                          </p:to>
                                        </p:set>
                                      </p:childTnLst>
                                    </p:cTn>
                                  </p:par>
                                  <p:par>
                                    <p:cTn id="29" presetID="10" presetClass="exit" presetSubtype="0" fill="hold" nodeType="withEffect">
                                      <p:stCondLst>
                                        <p:cond delay="0"/>
                                      </p:stCondLst>
                                      <p:childTnLst>
                                        <p:animEffect transition="out" filter="fade">
                                          <p:cBhvr>
                                            <p:cTn id="30" dur="500"/>
                                            <p:tgtEl>
                                              <p:spTgt spid="4"/>
                                            </p:tgtEl>
                                          </p:cBhvr>
                                        </p:animEffect>
                                        <p:set>
                                          <p:cBhvr>
                                            <p:cTn id="31" dur="1" fill="hold">
                                              <p:stCondLst>
                                                <p:cond delay="499"/>
                                              </p:stCondLst>
                                            </p:cTn>
                                            <p:tgtEl>
                                              <p:spTgt spid="4"/>
                                            </p:tgtEl>
                                            <p:attrNameLst>
                                              <p:attrName>style.visibility</p:attrName>
                                            </p:attrNameLst>
                                          </p:cBhvr>
                                          <p:to>
                                            <p:strVal val="hidden"/>
                                          </p:to>
                                        </p:set>
                                      </p:childTnLst>
                                    </p:cTn>
                                  </p:par>
                                  <p:par>
                                    <p:cTn id="32" presetID="2" presetClass="entr" presetSubtype="1" fill="hold" nodeType="withEffect" p14:presetBounceEnd="52000">
                                      <p:stCondLst>
                                        <p:cond delay="0"/>
                                      </p:stCondLst>
                                      <p:childTnLst>
                                        <p:set>
                                          <p:cBhvr>
                                            <p:cTn id="33" dur="1" fill="hold">
                                              <p:stCondLst>
                                                <p:cond delay="0"/>
                                              </p:stCondLst>
                                            </p:cTn>
                                            <p:tgtEl>
                                              <p:spTgt spid="5"/>
                                            </p:tgtEl>
                                            <p:attrNameLst>
                                              <p:attrName>style.visibility</p:attrName>
                                            </p:attrNameLst>
                                          </p:cBhvr>
                                          <p:to>
                                            <p:strVal val="visible"/>
                                          </p:to>
                                        </p:set>
                                        <p:anim calcmode="lin" valueType="num" p14:bounceEnd="52000">
                                          <p:cBhvr additive="base">
                                            <p:cTn id="34" dur="500" fill="hold"/>
                                            <p:tgtEl>
                                              <p:spTgt spid="5"/>
                                            </p:tgtEl>
                                            <p:attrNameLst>
                                              <p:attrName>ppt_x</p:attrName>
                                            </p:attrNameLst>
                                          </p:cBhvr>
                                          <p:tavLst>
                                            <p:tav tm="0">
                                              <p:val>
                                                <p:strVal val="#ppt_x"/>
                                              </p:val>
                                            </p:tav>
                                            <p:tav tm="100000">
                                              <p:val>
                                                <p:strVal val="#ppt_x"/>
                                              </p:val>
                                            </p:tav>
                                          </p:tavLst>
                                        </p:anim>
                                        <p:anim calcmode="lin" valueType="num" p14:bounceEnd="52000">
                                          <p:cBhvr additive="base">
                                            <p:cTn id="35" dur="5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2">
                                                <p:txEl>
                                                  <p:pRg st="2" end="2"/>
                                                </p:txEl>
                                              </p:spTgt>
                                            </p:tgtEl>
                                            <p:attrNameLst>
                                              <p:attrName>style.visibility</p:attrName>
                                            </p:attrNameLst>
                                          </p:cBhvr>
                                          <p:to>
                                            <p:strVal val="visible"/>
                                          </p:to>
                                        </p:set>
                                        <p:animEffect transition="in" filter="fade">
                                          <p:cBhvr>
                                            <p:cTn id="40" dur="500"/>
                                            <p:tgtEl>
                                              <p:spTgt spid="2">
                                                <p:txEl>
                                                  <p:pRg st="2" end="2"/>
                                                </p:txEl>
                                              </p:spTgt>
                                            </p:tgtEl>
                                          </p:cBhvr>
                                        </p:animEffect>
                                      </p:childTnLst>
                                    </p:cTn>
                                  </p:par>
                                  <p:par>
                                    <p:cTn id="41" presetID="10" presetClass="exit" presetSubtype="0" fill="hold" nodeType="withEffect">
                                      <p:stCondLst>
                                        <p:cond delay="0"/>
                                      </p:stCondLst>
                                      <p:childTnLst>
                                        <p:animEffect transition="out" filter="fade">
                                          <p:cBhvr>
                                            <p:cTn id="42" dur="500"/>
                                            <p:tgtEl>
                                              <p:spTgt spid="5"/>
                                            </p:tgtEl>
                                          </p:cBhvr>
                                        </p:animEffect>
                                        <p:set>
                                          <p:cBhvr>
                                            <p:cTn id="43" dur="1" fill="hold">
                                              <p:stCondLst>
                                                <p:cond delay="499"/>
                                              </p:stCondLst>
                                            </p:cTn>
                                            <p:tgtEl>
                                              <p:spTgt spid="5"/>
                                            </p:tgtEl>
                                            <p:attrNameLst>
                                              <p:attrName>style.visibility</p:attrName>
                                            </p:attrNameLst>
                                          </p:cBhvr>
                                          <p:to>
                                            <p:strVal val="hidden"/>
                                          </p:to>
                                        </p:set>
                                      </p:childTnLst>
                                    </p:cTn>
                                  </p:par>
                                  <p:par>
                                    <p:cTn id="44" presetID="10" presetClass="entr" presetSubtype="0" fill="hold" nodeType="withEffect">
                                      <p:stCondLst>
                                        <p:cond delay="0"/>
                                      </p:stCondLst>
                                      <p:childTnLst>
                                        <p:set>
                                          <p:cBhvr>
                                            <p:cTn id="45" dur="1" fill="hold">
                                              <p:stCondLst>
                                                <p:cond delay="0"/>
                                              </p:stCondLst>
                                            </p:cTn>
                                            <p:tgtEl>
                                              <p:spTgt spid="8"/>
                                            </p:tgtEl>
                                            <p:attrNameLst>
                                              <p:attrName>style.visibility</p:attrName>
                                            </p:attrNameLst>
                                          </p:cBhvr>
                                          <p:to>
                                            <p:strVal val="visible"/>
                                          </p:to>
                                        </p:set>
                                        <p:animEffect transition="in" filter="fade">
                                          <p:cBhvr>
                                            <p:cTn id="4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2" presetClass="entr" presetSubtype="1"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 calcmode="lin" valueType="num">
                                          <p:cBhvr additive="base">
                                            <p:cTn id="10" dur="500" fill="hold"/>
                                            <p:tgtEl>
                                              <p:spTgt spid="3"/>
                                            </p:tgtEl>
                                            <p:attrNameLst>
                                              <p:attrName>ppt_x</p:attrName>
                                            </p:attrNameLst>
                                          </p:cBhvr>
                                          <p:tavLst>
                                            <p:tav tm="0">
                                              <p:val>
                                                <p:strVal val="#ppt_x"/>
                                              </p:val>
                                            </p:tav>
                                            <p:tav tm="100000">
                                              <p:val>
                                                <p:strVal val="#ppt_x"/>
                                              </p:val>
                                            </p:tav>
                                          </p:tavLst>
                                        </p:anim>
                                        <p:anim calcmode="lin" valueType="num">
                                          <p:cBhvr additive="base">
                                            <p:cTn id="11" dur="500" fill="hold"/>
                                            <p:tgtEl>
                                              <p:spTgt spid="3"/>
                                            </p:tgtEl>
                                            <p:attrNameLst>
                                              <p:attrName>ppt_y</p:attrName>
                                            </p:attrNameLst>
                                          </p:cBhvr>
                                          <p:tavLst>
                                            <p:tav tm="0">
                                              <p:val>
                                                <p:strVal val="0-#ppt_h/2"/>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childTnLst>
                                    </p:cTn>
                                  </p:par>
                                  <p:par>
                                    <p:cTn id="17" presetID="2" presetClass="entr" presetSubtype="2"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1+#ppt_w/2"/>
                                              </p:val>
                                            </p:tav>
                                            <p:tav tm="100000">
                                              <p:val>
                                                <p:strVal val="#ppt_x"/>
                                              </p:val>
                                            </p:tav>
                                          </p:tavLst>
                                        </p:anim>
                                        <p:anim calcmode="lin" valueType="num">
                                          <p:cBhvr additive="base">
                                            <p:cTn id="20"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2">
                                                <p:txEl>
                                                  <p:pRg st="1" end="1"/>
                                                </p:txEl>
                                              </p:spTgt>
                                            </p:tgtEl>
                                            <p:attrNameLst>
                                              <p:attrName>style.visibility</p:attrName>
                                            </p:attrNameLst>
                                          </p:cBhvr>
                                          <p:to>
                                            <p:strVal val="visible"/>
                                          </p:to>
                                        </p:set>
                                        <p:animEffect transition="in" filter="fade">
                                          <p:cBhvr>
                                            <p:cTn id="25" dur="500"/>
                                            <p:tgtEl>
                                              <p:spTgt spid="2">
                                                <p:txEl>
                                                  <p:pRg st="1" end="1"/>
                                                </p:txEl>
                                              </p:spTgt>
                                            </p:tgtEl>
                                          </p:cBhvr>
                                        </p:animEffect>
                                      </p:childTnLst>
                                    </p:cTn>
                                  </p:par>
                                  <p:par>
                                    <p:cTn id="26" presetID="10" presetClass="exit" presetSubtype="0" fill="hold" nodeType="withEffect">
                                      <p:stCondLst>
                                        <p:cond delay="0"/>
                                      </p:stCondLst>
                                      <p:childTnLst>
                                        <p:animEffect transition="out" filter="fade">
                                          <p:cBhvr>
                                            <p:cTn id="27" dur="500"/>
                                            <p:tgtEl>
                                              <p:spTgt spid="3"/>
                                            </p:tgtEl>
                                          </p:cBhvr>
                                        </p:animEffect>
                                        <p:set>
                                          <p:cBhvr>
                                            <p:cTn id="28" dur="1" fill="hold">
                                              <p:stCondLst>
                                                <p:cond delay="499"/>
                                              </p:stCondLst>
                                            </p:cTn>
                                            <p:tgtEl>
                                              <p:spTgt spid="3"/>
                                            </p:tgtEl>
                                            <p:attrNameLst>
                                              <p:attrName>style.visibility</p:attrName>
                                            </p:attrNameLst>
                                          </p:cBhvr>
                                          <p:to>
                                            <p:strVal val="hidden"/>
                                          </p:to>
                                        </p:set>
                                      </p:childTnLst>
                                    </p:cTn>
                                  </p:par>
                                  <p:par>
                                    <p:cTn id="29" presetID="10" presetClass="exit" presetSubtype="0" fill="hold" nodeType="withEffect">
                                      <p:stCondLst>
                                        <p:cond delay="0"/>
                                      </p:stCondLst>
                                      <p:childTnLst>
                                        <p:animEffect transition="out" filter="fade">
                                          <p:cBhvr>
                                            <p:cTn id="30" dur="500"/>
                                            <p:tgtEl>
                                              <p:spTgt spid="4"/>
                                            </p:tgtEl>
                                          </p:cBhvr>
                                        </p:animEffect>
                                        <p:set>
                                          <p:cBhvr>
                                            <p:cTn id="31" dur="1" fill="hold">
                                              <p:stCondLst>
                                                <p:cond delay="499"/>
                                              </p:stCondLst>
                                            </p:cTn>
                                            <p:tgtEl>
                                              <p:spTgt spid="4"/>
                                            </p:tgtEl>
                                            <p:attrNameLst>
                                              <p:attrName>style.visibility</p:attrName>
                                            </p:attrNameLst>
                                          </p:cBhvr>
                                          <p:to>
                                            <p:strVal val="hidden"/>
                                          </p:to>
                                        </p:set>
                                      </p:childTnLst>
                                    </p:cTn>
                                  </p:par>
                                  <p:par>
                                    <p:cTn id="32" presetID="2" presetClass="entr" presetSubtype="1" fill="hold" nodeType="withEffect">
                                      <p:stCondLst>
                                        <p:cond delay="0"/>
                                      </p:stCondLst>
                                      <p:childTnLst>
                                        <p:set>
                                          <p:cBhvr>
                                            <p:cTn id="33" dur="1" fill="hold">
                                              <p:stCondLst>
                                                <p:cond delay="0"/>
                                              </p:stCondLst>
                                            </p:cTn>
                                            <p:tgtEl>
                                              <p:spTgt spid="5"/>
                                            </p:tgtEl>
                                            <p:attrNameLst>
                                              <p:attrName>style.visibility</p:attrName>
                                            </p:attrNameLst>
                                          </p:cBhvr>
                                          <p:to>
                                            <p:strVal val="visible"/>
                                          </p:to>
                                        </p:set>
                                        <p:anim calcmode="lin" valueType="num">
                                          <p:cBhvr additive="base">
                                            <p:cTn id="34" dur="500" fill="hold"/>
                                            <p:tgtEl>
                                              <p:spTgt spid="5"/>
                                            </p:tgtEl>
                                            <p:attrNameLst>
                                              <p:attrName>ppt_x</p:attrName>
                                            </p:attrNameLst>
                                          </p:cBhvr>
                                          <p:tavLst>
                                            <p:tav tm="0">
                                              <p:val>
                                                <p:strVal val="#ppt_x"/>
                                              </p:val>
                                            </p:tav>
                                            <p:tav tm="100000">
                                              <p:val>
                                                <p:strVal val="#ppt_x"/>
                                              </p:val>
                                            </p:tav>
                                          </p:tavLst>
                                        </p:anim>
                                        <p:anim calcmode="lin" valueType="num">
                                          <p:cBhvr additive="base">
                                            <p:cTn id="35" dur="5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2">
                                                <p:txEl>
                                                  <p:pRg st="2" end="2"/>
                                                </p:txEl>
                                              </p:spTgt>
                                            </p:tgtEl>
                                            <p:attrNameLst>
                                              <p:attrName>style.visibility</p:attrName>
                                            </p:attrNameLst>
                                          </p:cBhvr>
                                          <p:to>
                                            <p:strVal val="visible"/>
                                          </p:to>
                                        </p:set>
                                        <p:animEffect transition="in" filter="fade">
                                          <p:cBhvr>
                                            <p:cTn id="40" dur="500"/>
                                            <p:tgtEl>
                                              <p:spTgt spid="2">
                                                <p:txEl>
                                                  <p:pRg st="2" end="2"/>
                                                </p:txEl>
                                              </p:spTgt>
                                            </p:tgtEl>
                                          </p:cBhvr>
                                        </p:animEffect>
                                      </p:childTnLst>
                                    </p:cTn>
                                  </p:par>
                                  <p:par>
                                    <p:cTn id="41" presetID="10" presetClass="exit" presetSubtype="0" fill="hold" nodeType="withEffect">
                                      <p:stCondLst>
                                        <p:cond delay="0"/>
                                      </p:stCondLst>
                                      <p:childTnLst>
                                        <p:animEffect transition="out" filter="fade">
                                          <p:cBhvr>
                                            <p:cTn id="42" dur="500"/>
                                            <p:tgtEl>
                                              <p:spTgt spid="5"/>
                                            </p:tgtEl>
                                          </p:cBhvr>
                                        </p:animEffect>
                                        <p:set>
                                          <p:cBhvr>
                                            <p:cTn id="43" dur="1" fill="hold">
                                              <p:stCondLst>
                                                <p:cond delay="499"/>
                                              </p:stCondLst>
                                            </p:cTn>
                                            <p:tgtEl>
                                              <p:spTgt spid="5"/>
                                            </p:tgtEl>
                                            <p:attrNameLst>
                                              <p:attrName>style.visibility</p:attrName>
                                            </p:attrNameLst>
                                          </p:cBhvr>
                                          <p:to>
                                            <p:strVal val="hidden"/>
                                          </p:to>
                                        </p:set>
                                      </p:childTnLst>
                                    </p:cTn>
                                  </p:par>
                                  <p:par>
                                    <p:cTn id="44" presetID="10" presetClass="entr" presetSubtype="0" fill="hold" nodeType="withEffect">
                                      <p:stCondLst>
                                        <p:cond delay="0"/>
                                      </p:stCondLst>
                                      <p:childTnLst>
                                        <p:set>
                                          <p:cBhvr>
                                            <p:cTn id="45" dur="1" fill="hold">
                                              <p:stCondLst>
                                                <p:cond delay="0"/>
                                              </p:stCondLst>
                                            </p:cTn>
                                            <p:tgtEl>
                                              <p:spTgt spid="8"/>
                                            </p:tgtEl>
                                            <p:attrNameLst>
                                              <p:attrName>style.visibility</p:attrName>
                                            </p:attrNameLst>
                                          </p:cBhvr>
                                          <p:to>
                                            <p:strVal val="visible"/>
                                          </p:to>
                                        </p:set>
                                        <p:animEffect transition="in" filter="fade">
                                          <p:cBhvr>
                                            <p:cTn id="4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85AE68-B25A-E04A-513C-D993FF2753D4}"/>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64DB923-FEA0-8E7F-5A46-7F5D6E6904E1}"/>
              </a:ext>
            </a:extLst>
          </p:cNvPr>
          <p:cNvSpPr>
            <a:spLocks noGrp="1"/>
          </p:cNvSpPr>
          <p:nvPr>
            <p:ph idx="1"/>
          </p:nvPr>
        </p:nvSpPr>
        <p:spPr>
          <a:xfrm>
            <a:off x="609440" y="2514600"/>
            <a:ext cx="10969943" cy="4068761"/>
          </a:xfrm>
        </p:spPr>
        <p:txBody>
          <a:bodyPr/>
          <a:lstStyle/>
          <a:p>
            <a:r>
              <a:rPr lang="en-US" sz="4000" dirty="0"/>
              <a:t>Closing Guests</a:t>
            </a:r>
          </a:p>
          <a:p>
            <a:r>
              <a:rPr lang="en-US" sz="4000" dirty="0"/>
              <a:t>Reentry Work</a:t>
            </a:r>
          </a:p>
          <a:p>
            <a:endParaRPr lang="en-US" dirty="0"/>
          </a:p>
        </p:txBody>
      </p:sp>
      <p:sp>
        <p:nvSpPr>
          <p:cNvPr id="7" name="Title 6">
            <a:extLst>
              <a:ext uri="{FF2B5EF4-FFF2-40B4-BE49-F238E27FC236}">
                <a16:creationId xmlns:a16="http://schemas.microsoft.com/office/drawing/2014/main" id="{C15B72E6-6610-1363-838D-DFAE2F3B6EA0}"/>
              </a:ext>
            </a:extLst>
          </p:cNvPr>
          <p:cNvSpPr>
            <a:spLocks noGrp="1"/>
          </p:cNvSpPr>
          <p:nvPr>
            <p:ph type="title" idx="4294967295"/>
          </p:nvPr>
        </p:nvSpPr>
        <p:spPr>
          <a:xfrm>
            <a:off x="608806" y="1377950"/>
            <a:ext cx="10971212" cy="1030288"/>
          </a:xfrm>
        </p:spPr>
        <p:txBody>
          <a:bodyPr>
            <a:normAutofit/>
          </a:bodyPr>
          <a:lstStyle/>
          <a:p>
            <a:pPr>
              <a:lnSpc>
                <a:spcPts val="3400"/>
              </a:lnSpc>
            </a:pPr>
            <a:r>
              <a:rPr lang="en-US" dirty="0"/>
              <a:t>The Impact of Kairos on Community</a:t>
            </a:r>
            <a:br>
              <a:rPr lang="en-US" dirty="0"/>
            </a:br>
            <a:endParaRPr lang="en-US" dirty="0"/>
          </a:p>
        </p:txBody>
      </p:sp>
      <p:pic>
        <p:nvPicPr>
          <p:cNvPr id="3" name="Picture 2">
            <a:extLst>
              <a:ext uri="{FF2B5EF4-FFF2-40B4-BE49-F238E27FC236}">
                <a16:creationId xmlns:a16="http://schemas.microsoft.com/office/drawing/2014/main" id="{3910B008-5368-447A-1D64-34FA6655C113}"/>
              </a:ext>
            </a:extLst>
          </p:cNvPr>
          <p:cNvPicPr>
            <a:picLocks noChangeAspect="1"/>
          </p:cNvPicPr>
          <p:nvPr/>
        </p:nvPicPr>
        <p:blipFill>
          <a:blip r:embed="rId3"/>
          <a:srcRect l="5697" t="2087"/>
          <a:stretch>
            <a:fillRect/>
          </a:stretch>
        </p:blipFill>
        <p:spPr>
          <a:xfrm>
            <a:off x="1568242" y="4223033"/>
            <a:ext cx="2690263" cy="2347593"/>
          </a:xfrm>
          <a:prstGeom prst="rect">
            <a:avLst/>
          </a:prstGeom>
        </p:spPr>
      </p:pic>
      <p:pic>
        <p:nvPicPr>
          <p:cNvPr id="5" name="Picture 4">
            <a:extLst>
              <a:ext uri="{FF2B5EF4-FFF2-40B4-BE49-F238E27FC236}">
                <a16:creationId xmlns:a16="http://schemas.microsoft.com/office/drawing/2014/main" id="{CF8E2D77-0319-AE09-4265-2B62400676FC}"/>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20000" contrast="-20000"/>
                    </a14:imgEffect>
                  </a14:imgLayer>
                </a14:imgProps>
              </a:ext>
            </a:extLst>
          </a:blip>
          <a:srcRect l="9990" t="13324" r="14991" b="13324"/>
          <a:stretch>
            <a:fillRect/>
          </a:stretch>
        </p:blipFill>
        <p:spPr>
          <a:xfrm>
            <a:off x="5483963" y="3281590"/>
            <a:ext cx="6479921" cy="3455958"/>
          </a:xfrm>
          <a:prstGeom prst="rect">
            <a:avLst/>
          </a:prstGeom>
        </p:spPr>
      </p:pic>
    </p:spTree>
    <p:extLst>
      <p:ext uri="{BB962C8B-B14F-4D97-AF65-F5344CB8AC3E}">
        <p14:creationId xmlns:p14="http://schemas.microsoft.com/office/powerpoint/2010/main" val="394119171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E02424-6E62-8261-8C69-39EC01180C15}"/>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FE8E49A-BA4A-087D-075A-711F1449667D}"/>
              </a:ext>
            </a:extLst>
          </p:cNvPr>
          <p:cNvSpPr>
            <a:spLocks noGrp="1"/>
          </p:cNvSpPr>
          <p:nvPr>
            <p:ph idx="1"/>
          </p:nvPr>
        </p:nvSpPr>
        <p:spPr>
          <a:xfrm>
            <a:off x="609440" y="2209800"/>
            <a:ext cx="10969943" cy="4068761"/>
          </a:xfrm>
        </p:spPr>
        <p:txBody>
          <a:bodyPr/>
          <a:lstStyle/>
          <a:p>
            <a:r>
              <a:rPr lang="en-US" sz="4000" dirty="0"/>
              <a:t>Retired Chaplain Steve Cahill</a:t>
            </a:r>
          </a:p>
          <a:p>
            <a:pPr lvl="1"/>
            <a:endParaRPr lang="en-US" sz="3600" dirty="0"/>
          </a:p>
          <a:p>
            <a:endParaRPr lang="en-US" dirty="0"/>
          </a:p>
        </p:txBody>
      </p:sp>
      <p:sp>
        <p:nvSpPr>
          <p:cNvPr id="7" name="Title 6">
            <a:extLst>
              <a:ext uri="{FF2B5EF4-FFF2-40B4-BE49-F238E27FC236}">
                <a16:creationId xmlns:a16="http://schemas.microsoft.com/office/drawing/2014/main" id="{2EAB40FF-31EA-91AF-F55E-21579296D4AD}"/>
              </a:ext>
            </a:extLst>
          </p:cNvPr>
          <p:cNvSpPr>
            <a:spLocks noGrp="1"/>
          </p:cNvSpPr>
          <p:nvPr>
            <p:ph type="title" idx="4294967295"/>
          </p:nvPr>
        </p:nvSpPr>
        <p:spPr>
          <a:xfrm>
            <a:off x="608806" y="1377950"/>
            <a:ext cx="10971212" cy="1030288"/>
          </a:xfrm>
        </p:spPr>
        <p:txBody>
          <a:bodyPr>
            <a:normAutofit/>
          </a:bodyPr>
          <a:lstStyle/>
          <a:p>
            <a:pPr>
              <a:lnSpc>
                <a:spcPts val="3400"/>
              </a:lnSpc>
            </a:pPr>
            <a:r>
              <a:rPr lang="en-US" dirty="0"/>
              <a:t>The Impact of Kairos on Community</a:t>
            </a:r>
            <a:br>
              <a:rPr lang="en-US" dirty="0"/>
            </a:br>
            <a:endParaRPr lang="en-US" dirty="0"/>
          </a:p>
        </p:txBody>
      </p:sp>
      <p:sp>
        <p:nvSpPr>
          <p:cNvPr id="4" name="Title 6">
            <a:extLst>
              <a:ext uri="{FF2B5EF4-FFF2-40B4-BE49-F238E27FC236}">
                <a16:creationId xmlns:a16="http://schemas.microsoft.com/office/drawing/2014/main" id="{A1531E53-9C7E-5445-890A-118D5ECBDB14}"/>
              </a:ext>
            </a:extLst>
          </p:cNvPr>
          <p:cNvSpPr txBox="1">
            <a:spLocks/>
          </p:cNvSpPr>
          <p:nvPr/>
        </p:nvSpPr>
        <p:spPr>
          <a:xfrm>
            <a:off x="989012" y="3124200"/>
            <a:ext cx="10031765" cy="3461364"/>
          </a:xfrm>
          <a:prstGeom prst="rect">
            <a:avLst/>
          </a:prstGeom>
        </p:spPr>
        <p:txBody>
          <a:bodyPr vert="horz" lIns="91440" tIns="45720" rIns="91440" bIns="45720" rtlCol="0" anchor="ctr">
            <a:normAutofit fontScale="85000" lnSpcReduction="10000"/>
          </a:bodyPr>
          <a:lstStyle>
            <a:lvl1pPr algn="ctr" defTabSz="914400" rtl="0" eaLnBrk="1" latinLnBrk="0" hangingPunct="1">
              <a:spcBef>
                <a:spcPct val="0"/>
              </a:spcBef>
              <a:buNone/>
              <a:defRPr sz="4400" kern="1200">
                <a:solidFill>
                  <a:srgbClr val="485B71"/>
                </a:solidFill>
                <a:latin typeface="+mj-lt"/>
                <a:ea typeface="+mj-ea"/>
                <a:cs typeface="+mj-cs"/>
              </a:defRPr>
            </a:lvl1pPr>
          </a:lstStyle>
          <a:p>
            <a:pPr>
              <a:lnSpc>
                <a:spcPts val="4920"/>
              </a:lnSpc>
            </a:pPr>
            <a:r>
              <a:rPr lang="en-US" i="1" dirty="0"/>
              <a:t>"Of all the volunteer organizations I have brought into my chapel over 30 years, Kairo is the one that most consistently served the residents and the Lord. It is, in my opinion, the best organized and operated prison ministry I have experienced."</a:t>
            </a:r>
          </a:p>
          <a:p>
            <a:pPr>
              <a:lnSpc>
                <a:spcPts val="4920"/>
              </a:lnSpc>
            </a:pPr>
            <a:endParaRPr lang="en-US" i="1" dirty="0"/>
          </a:p>
        </p:txBody>
      </p:sp>
    </p:spTree>
    <p:extLst>
      <p:ext uri="{BB962C8B-B14F-4D97-AF65-F5344CB8AC3E}">
        <p14:creationId xmlns:p14="http://schemas.microsoft.com/office/powerpoint/2010/main" val="390964508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iterate type="lt">
                                    <p:tmPct val="5000"/>
                                  </p:iterate>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1000" fill="hold"/>
                                        <p:tgtEl>
                                          <p:spTgt spid="4">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4">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4">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allAtOnce"/>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ADA118-CFE4-58FA-DB08-F8034FC403D6}"/>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2D43A8E-24DE-2AEE-09DC-BDC5A72C3304}"/>
              </a:ext>
            </a:extLst>
          </p:cNvPr>
          <p:cNvSpPr>
            <a:spLocks noGrp="1"/>
          </p:cNvSpPr>
          <p:nvPr>
            <p:ph idx="1"/>
          </p:nvPr>
        </p:nvSpPr>
        <p:spPr>
          <a:xfrm>
            <a:off x="609440" y="2514600"/>
            <a:ext cx="10969943" cy="4068761"/>
          </a:xfrm>
        </p:spPr>
        <p:txBody>
          <a:bodyPr/>
          <a:lstStyle/>
          <a:p>
            <a:r>
              <a:rPr lang="en-US" sz="4000" dirty="0"/>
              <a:t>Closing Guests</a:t>
            </a:r>
          </a:p>
          <a:p>
            <a:r>
              <a:rPr lang="en-US" sz="4000" dirty="0"/>
              <a:t>Reentry Work</a:t>
            </a:r>
          </a:p>
          <a:p>
            <a:r>
              <a:rPr lang="en-US" sz="4000" dirty="0"/>
              <a:t>Church Congregation</a:t>
            </a:r>
          </a:p>
          <a:p>
            <a:endParaRPr lang="en-US" dirty="0"/>
          </a:p>
        </p:txBody>
      </p:sp>
      <p:sp>
        <p:nvSpPr>
          <p:cNvPr id="7" name="Title 6">
            <a:extLst>
              <a:ext uri="{FF2B5EF4-FFF2-40B4-BE49-F238E27FC236}">
                <a16:creationId xmlns:a16="http://schemas.microsoft.com/office/drawing/2014/main" id="{FCC6AA75-80F0-2A23-FACC-D4523EB229B4}"/>
              </a:ext>
            </a:extLst>
          </p:cNvPr>
          <p:cNvSpPr>
            <a:spLocks noGrp="1"/>
          </p:cNvSpPr>
          <p:nvPr>
            <p:ph type="title" idx="4294967295"/>
          </p:nvPr>
        </p:nvSpPr>
        <p:spPr>
          <a:xfrm>
            <a:off x="608806" y="1377950"/>
            <a:ext cx="10971212" cy="1030288"/>
          </a:xfrm>
        </p:spPr>
        <p:txBody>
          <a:bodyPr>
            <a:normAutofit/>
          </a:bodyPr>
          <a:lstStyle/>
          <a:p>
            <a:pPr>
              <a:lnSpc>
                <a:spcPts val="3400"/>
              </a:lnSpc>
            </a:pPr>
            <a:r>
              <a:rPr lang="en-US" dirty="0"/>
              <a:t>The Impact of Kairos on Community</a:t>
            </a:r>
            <a:br>
              <a:rPr lang="en-US" dirty="0"/>
            </a:br>
            <a:endParaRPr lang="en-US" dirty="0"/>
          </a:p>
        </p:txBody>
      </p:sp>
    </p:spTree>
    <p:extLst>
      <p:ext uri="{BB962C8B-B14F-4D97-AF65-F5344CB8AC3E}">
        <p14:creationId xmlns:p14="http://schemas.microsoft.com/office/powerpoint/2010/main" val="318939243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fade">
                                      <p:cBhvr>
                                        <p:cTn id="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D5F4AD-E1DD-837A-823B-9E339E1DAB42}"/>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729DE76-59C8-D846-4853-374AE56C515C}"/>
              </a:ext>
            </a:extLst>
          </p:cNvPr>
          <p:cNvSpPr>
            <a:spLocks noGrp="1"/>
          </p:cNvSpPr>
          <p:nvPr>
            <p:ph idx="1"/>
          </p:nvPr>
        </p:nvSpPr>
        <p:spPr>
          <a:xfrm>
            <a:off x="609441" y="2027238"/>
            <a:ext cx="10969943" cy="762000"/>
          </a:xfrm>
        </p:spPr>
        <p:txBody>
          <a:bodyPr>
            <a:normAutofit/>
          </a:bodyPr>
          <a:lstStyle/>
          <a:p>
            <a:pPr marL="0" indent="0" algn="ctr">
              <a:buNone/>
            </a:pPr>
            <a:r>
              <a:rPr lang="en-US" sz="4000" dirty="0"/>
              <a:t>How Deep Into the Community Can Kairos Go?</a:t>
            </a:r>
          </a:p>
          <a:p>
            <a:endParaRPr lang="en-US" sz="4000" dirty="0"/>
          </a:p>
        </p:txBody>
      </p:sp>
      <p:sp>
        <p:nvSpPr>
          <p:cNvPr id="7" name="Title 6">
            <a:extLst>
              <a:ext uri="{FF2B5EF4-FFF2-40B4-BE49-F238E27FC236}">
                <a16:creationId xmlns:a16="http://schemas.microsoft.com/office/drawing/2014/main" id="{CDF10A0A-9DA0-0E25-FC1F-56F489832529}"/>
              </a:ext>
            </a:extLst>
          </p:cNvPr>
          <p:cNvSpPr>
            <a:spLocks noGrp="1"/>
          </p:cNvSpPr>
          <p:nvPr>
            <p:ph type="title" idx="4294967295"/>
          </p:nvPr>
        </p:nvSpPr>
        <p:spPr>
          <a:xfrm>
            <a:off x="608806" y="1377950"/>
            <a:ext cx="10971212" cy="1030288"/>
          </a:xfrm>
        </p:spPr>
        <p:txBody>
          <a:bodyPr>
            <a:normAutofit/>
          </a:bodyPr>
          <a:lstStyle/>
          <a:p>
            <a:pPr>
              <a:lnSpc>
                <a:spcPts val="3400"/>
              </a:lnSpc>
            </a:pPr>
            <a:r>
              <a:rPr lang="en-US" dirty="0"/>
              <a:t>The Impact of Kairos on Community</a:t>
            </a:r>
            <a:br>
              <a:rPr lang="en-US" dirty="0"/>
            </a:br>
            <a:endParaRPr lang="en-US" dirty="0"/>
          </a:p>
        </p:txBody>
      </p:sp>
      <p:pic>
        <p:nvPicPr>
          <p:cNvPr id="4" name="Picture 3">
            <a:extLst>
              <a:ext uri="{FF2B5EF4-FFF2-40B4-BE49-F238E27FC236}">
                <a16:creationId xmlns:a16="http://schemas.microsoft.com/office/drawing/2014/main" id="{7D977A38-89F8-64CF-38E1-FC6A99D8F2F2}"/>
              </a:ext>
            </a:extLst>
          </p:cNvPr>
          <p:cNvPicPr>
            <a:picLocks noChangeAspect="1"/>
          </p:cNvPicPr>
          <p:nvPr/>
        </p:nvPicPr>
        <p:blipFill>
          <a:blip r:embed="rId3"/>
          <a:stretch>
            <a:fillRect/>
          </a:stretch>
        </p:blipFill>
        <p:spPr>
          <a:xfrm>
            <a:off x="0" y="4118224"/>
            <a:ext cx="12188825" cy="2723652"/>
          </a:xfrm>
          <a:prstGeom prst="rect">
            <a:avLst/>
          </a:prstGeom>
        </p:spPr>
      </p:pic>
      <p:pic>
        <p:nvPicPr>
          <p:cNvPr id="6" name="Picture 5">
            <a:extLst>
              <a:ext uri="{FF2B5EF4-FFF2-40B4-BE49-F238E27FC236}">
                <a16:creationId xmlns:a16="http://schemas.microsoft.com/office/drawing/2014/main" id="{A829ED5A-F245-2214-9861-5ED593476A12}"/>
              </a:ext>
            </a:extLst>
          </p:cNvPr>
          <p:cNvPicPr>
            <a:picLocks noChangeAspect="1"/>
          </p:cNvPicPr>
          <p:nvPr/>
        </p:nvPicPr>
        <p:blipFill>
          <a:blip r:embed="rId4"/>
          <a:stretch>
            <a:fillRect/>
          </a:stretch>
        </p:blipFill>
        <p:spPr>
          <a:xfrm>
            <a:off x="4304507" y="2590800"/>
            <a:ext cx="3579811" cy="1388840"/>
          </a:xfrm>
          <a:prstGeom prst="rect">
            <a:avLst/>
          </a:prstGeom>
        </p:spPr>
      </p:pic>
    </p:spTree>
    <p:extLst>
      <p:ext uri="{BB962C8B-B14F-4D97-AF65-F5344CB8AC3E}">
        <p14:creationId xmlns:p14="http://schemas.microsoft.com/office/powerpoint/2010/main" val="337448807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69B179B-C030-6FB4-8F07-31E738047F0A}"/>
              </a:ext>
            </a:extLst>
          </p:cNvPr>
          <p:cNvSpPr>
            <a:spLocks noGrp="1"/>
          </p:cNvSpPr>
          <p:nvPr>
            <p:ph type="body" idx="1"/>
          </p:nvPr>
        </p:nvSpPr>
        <p:spPr>
          <a:xfrm>
            <a:off x="643473" y="2590800"/>
            <a:ext cx="10246199" cy="3581397"/>
          </a:xfrm>
        </p:spPr>
        <p:txBody>
          <a:bodyPr vert="horz" lIns="91440" tIns="45720" rIns="91440" bIns="45720" rtlCol="0" anchor="t">
            <a:normAutofit/>
          </a:bodyPr>
          <a:lstStyle/>
          <a:p>
            <a:r>
              <a:rPr lang="en-US" dirty="0"/>
              <a:t>1989-The idea of Kairos Outside came from the Chaplain at San Quentin State Correctional Facility in California. </a:t>
            </a:r>
          </a:p>
          <a:p>
            <a:pPr marL="50800" indent="0">
              <a:buNone/>
            </a:pPr>
            <a:endParaRPr lang="en-US" dirty="0"/>
          </a:p>
          <a:p>
            <a:r>
              <a:rPr lang="en-US" dirty="0"/>
              <a:t>1990-Kairos Outside became a reality when Jo Chapman led the </a:t>
            </a:r>
            <a:r>
              <a:rPr lang="en-US"/>
              <a:t>first Kairos Outside weekend in  Northern California</a:t>
            </a:r>
            <a:endParaRPr lang="en-US">
              <a:ea typeface="Calibri"/>
              <a:cs typeface="Calibri"/>
            </a:endParaRPr>
          </a:p>
        </p:txBody>
      </p:sp>
      <p:sp>
        <p:nvSpPr>
          <p:cNvPr id="90" name="Google Shape;90;p3"/>
          <p:cNvSpPr txBox="1">
            <a:spLocks noGrp="1"/>
          </p:cNvSpPr>
          <p:nvPr>
            <p:ph type="title"/>
          </p:nvPr>
        </p:nvSpPr>
        <p:spPr>
          <a:xfrm>
            <a:off x="642938" y="1377950"/>
            <a:ext cx="10971212" cy="1030288"/>
          </a:xfrm>
          <a:prstGeom prst="rect">
            <a:avLst/>
          </a:prstGeom>
          <a:noFill/>
          <a:ln w="9525" cap="flat" cmpd="sng">
            <a:solidFill>
              <a:srgbClr val="000000"/>
            </a:solidFill>
            <a:prstDash val="solid"/>
            <a:round/>
            <a:headEnd type="none" w="sm" len="sm"/>
            <a:tailEnd type="none" w="sm" len="sm"/>
          </a:ln>
        </p:spPr>
        <p:txBody>
          <a:bodyPr spcFirstLastPara="1" wrap="square" lIns="91425" tIns="45700" rIns="91425" bIns="45700" anchor="ctr" anchorCtr="0">
            <a:normAutofit/>
          </a:bodyPr>
          <a:lstStyle/>
          <a:p>
            <a:pPr marL="0" lvl="0" indent="0" algn="l" rtl="0">
              <a:spcBef>
                <a:spcPts val="0"/>
              </a:spcBef>
              <a:spcAft>
                <a:spcPts val="0"/>
              </a:spcAft>
              <a:buClr>
                <a:srgbClr val="485B71"/>
              </a:buClr>
              <a:buSzPts val="4400"/>
              <a:buFont typeface="Calibri"/>
              <a:buNone/>
            </a:pPr>
            <a:r>
              <a:rPr lang="en-US" dirty="0"/>
              <a:t>In the beginning…..</a:t>
            </a:r>
            <a:endParaRPr dirty="0"/>
          </a:p>
        </p:txBody>
      </p:sp>
      <p:pic>
        <p:nvPicPr>
          <p:cNvPr id="6" name="Google Shape;118;p9">
            <a:extLst>
              <a:ext uri="{FF2B5EF4-FFF2-40B4-BE49-F238E27FC236}">
                <a16:creationId xmlns:a16="http://schemas.microsoft.com/office/drawing/2014/main" id="{5408EC61-5EAE-3BDE-F5C1-CEB7ACF06C79}"/>
              </a:ext>
            </a:extLst>
          </p:cNvPr>
          <p:cNvPicPr preferRelativeResize="0"/>
          <p:nvPr/>
        </p:nvPicPr>
        <p:blipFill>
          <a:blip r:embed="rId3">
            <a:alphaModFix/>
          </a:blip>
          <a:stretch>
            <a:fillRect/>
          </a:stretch>
        </p:blipFill>
        <p:spPr>
          <a:xfrm>
            <a:off x="10283825" y="1535431"/>
            <a:ext cx="1905000" cy="1438275"/>
          </a:xfrm>
          <a:prstGeom prst="rect">
            <a:avLst/>
          </a:prstGeom>
          <a:noFill/>
          <a:ln>
            <a:noFill/>
          </a:ln>
        </p:spPr>
      </p:pic>
    </p:spTree>
    <p:extLst>
      <p:ext uri="{BB962C8B-B14F-4D97-AF65-F5344CB8AC3E}">
        <p14:creationId xmlns:p14="http://schemas.microsoft.com/office/powerpoint/2010/main" val="31563134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E55EC7-4575-3013-B5CB-D10A7459CF8F}"/>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DB44B8B2-F073-BED1-527B-FA673FACE7BE}"/>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663142138"/>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pic>
        <p:nvPicPr>
          <p:cNvPr id="79" name="Google Shape;79;p4"/>
          <p:cNvPicPr preferRelativeResize="0"/>
          <p:nvPr/>
        </p:nvPicPr>
        <p:blipFill>
          <a:blip r:embed="rId3">
            <a:alphaModFix/>
          </a:blip>
          <a:stretch>
            <a:fillRect/>
          </a:stretch>
        </p:blipFill>
        <p:spPr>
          <a:xfrm>
            <a:off x="312976" y="87250"/>
            <a:ext cx="8159726" cy="5564250"/>
          </a:xfrm>
          <a:prstGeom prst="rect">
            <a:avLst/>
          </a:prstGeom>
          <a:noFill/>
          <a:ln>
            <a:noFill/>
          </a:ln>
        </p:spPr>
      </p:pic>
      <p:sp>
        <p:nvSpPr>
          <p:cNvPr id="80" name="Google Shape;80;p4"/>
          <p:cNvSpPr/>
          <p:nvPr/>
        </p:nvSpPr>
        <p:spPr>
          <a:xfrm>
            <a:off x="0" y="3819625"/>
            <a:ext cx="3494100" cy="12654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1400">
                <a:latin typeface="+mj-lt"/>
                <a:ea typeface="Calibri"/>
                <a:cs typeface="Arial" panose="020B0604020202020204" pitchFamily="34" charset="0"/>
                <a:sym typeface="Calibri"/>
              </a:rPr>
              <a:t>Team contacts provide 1:1 relationships and become a “safe person” on Friday night. </a:t>
            </a:r>
            <a:endParaRPr sz="1400">
              <a:latin typeface="+mj-lt"/>
              <a:ea typeface="Calibri"/>
              <a:cs typeface="Arial" panose="020B0604020202020204" pitchFamily="34" charset="0"/>
              <a:sym typeface="Calibri"/>
            </a:endParaRPr>
          </a:p>
        </p:txBody>
      </p:sp>
      <p:sp>
        <p:nvSpPr>
          <p:cNvPr id="81" name="Google Shape;81;p4"/>
          <p:cNvSpPr/>
          <p:nvPr/>
        </p:nvSpPr>
        <p:spPr>
          <a:xfrm>
            <a:off x="8376125" y="4523161"/>
            <a:ext cx="3653085" cy="1375314"/>
          </a:xfrm>
          <a:prstGeom prst="lef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1400" dirty="0">
                <a:latin typeface="+mj-lt"/>
                <a:ea typeface="Calibri"/>
                <a:cs typeface="Arial" panose="020B0604020202020204" pitchFamily="34" charset="0"/>
                <a:sym typeface="Calibri"/>
              </a:rPr>
              <a:t>During team formation we find out Guest’s favorite snacks, drinks, needs and provide them on the Weekend.</a:t>
            </a:r>
            <a:endParaRPr sz="1400" dirty="0">
              <a:latin typeface="+mj-lt"/>
              <a:ea typeface="Calibri"/>
              <a:cs typeface="Arial" panose="020B0604020202020204" pitchFamily="34" charset="0"/>
              <a:sym typeface="Calibri"/>
            </a:endParaRPr>
          </a:p>
        </p:txBody>
      </p:sp>
      <p:sp>
        <p:nvSpPr>
          <p:cNvPr id="82" name="Google Shape;82;p4"/>
          <p:cNvSpPr/>
          <p:nvPr/>
        </p:nvSpPr>
        <p:spPr>
          <a:xfrm>
            <a:off x="8240675" y="2792575"/>
            <a:ext cx="3812700" cy="1745100"/>
          </a:xfrm>
          <a:prstGeom prst="lef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sz="1400" dirty="0">
                <a:latin typeface="+mj-lt"/>
                <a:ea typeface="Calibri"/>
                <a:cs typeface="Arial" panose="020B0604020202020204" pitchFamily="34" charset="0"/>
                <a:sym typeface="Calibri"/>
              </a:rPr>
              <a:t>Guests are put in a table “family” to facilitate a spirit of sharing, to promote an attitude of community and open doors to friendships.*</a:t>
            </a:r>
            <a:endParaRPr sz="1400" dirty="0">
              <a:latin typeface="+mj-lt"/>
              <a:ea typeface="Calibri"/>
              <a:cs typeface="Arial" panose="020B0604020202020204" pitchFamily="34" charset="0"/>
              <a:sym typeface="Calibri"/>
            </a:endParaRPr>
          </a:p>
        </p:txBody>
      </p:sp>
      <p:sp>
        <p:nvSpPr>
          <p:cNvPr id="83" name="Google Shape;83;p4"/>
          <p:cNvSpPr txBox="1"/>
          <p:nvPr/>
        </p:nvSpPr>
        <p:spPr>
          <a:xfrm>
            <a:off x="1500175" y="5981775"/>
            <a:ext cx="8504400" cy="1057200"/>
          </a:xfrm>
          <a:prstGeom prst="rect">
            <a:avLst/>
          </a:prstGeom>
          <a:noFill/>
          <a:ln>
            <a:noFill/>
          </a:ln>
        </p:spPr>
        <p:txBody>
          <a:bodyPr spcFirstLastPara="1" wrap="square" lIns="91425" tIns="91425" rIns="91425" bIns="91425" anchor="t" anchorCtr="0">
            <a:noAutofit/>
          </a:bodyPr>
          <a:lstStyle/>
          <a:p>
            <a:r>
              <a:rPr lang="en-US" sz="1600">
                <a:solidFill>
                  <a:srgbClr val="485B71"/>
                </a:solidFill>
                <a:latin typeface="Calibri"/>
                <a:ea typeface="Calibri"/>
                <a:cs typeface="Calibri"/>
                <a:sym typeface="Calibri"/>
              </a:rPr>
              <a:t>  *2026 Kairos Outside Manual pg. 101</a:t>
            </a:r>
            <a:endParaRPr sz="1600">
              <a:solidFill>
                <a:srgbClr val="485B71"/>
              </a:solidFill>
              <a:latin typeface="Calibri"/>
              <a:ea typeface="Calibri"/>
              <a:cs typeface="Calibri"/>
              <a:sym typeface="Calibri"/>
            </a:endParaRPr>
          </a:p>
          <a:p>
            <a:pPr marL="0" lvl="0" indent="0" algn="l" rtl="0">
              <a:spcBef>
                <a:spcPts val="0"/>
              </a:spcBef>
              <a:spcAft>
                <a:spcPts val="0"/>
              </a:spcAft>
              <a:buNone/>
            </a:pPr>
            <a:r>
              <a:rPr lang="en-US" sz="1700" kern="0" spc="-100" dirty="0">
                <a:solidFill>
                  <a:srgbClr val="485B71"/>
                </a:solidFill>
                <a:latin typeface="Calibri"/>
                <a:ea typeface="Calibri"/>
                <a:cs typeface="Calibri"/>
                <a:sym typeface="Calibri"/>
              </a:rPr>
              <a:t>**https://mykairos.org/docs/ki/The%20Science%20Behind%20Kairos%20Impact%20upon%20Behavior.pdf</a:t>
            </a:r>
            <a:endParaRPr sz="1700" kern="0" spc="-100" dirty="0">
              <a:solidFill>
                <a:srgbClr val="485B71"/>
              </a:solidFill>
              <a:latin typeface="Calibri"/>
              <a:ea typeface="Calibri"/>
              <a:cs typeface="Calibri"/>
              <a:sym typeface="Calibri"/>
            </a:endParaRPr>
          </a:p>
        </p:txBody>
      </p:sp>
      <p:sp>
        <p:nvSpPr>
          <p:cNvPr id="84" name="Google Shape;84;p4"/>
          <p:cNvSpPr/>
          <p:nvPr/>
        </p:nvSpPr>
        <p:spPr>
          <a:xfrm>
            <a:off x="48350" y="2163600"/>
            <a:ext cx="3309000" cy="12654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sz="1400">
                <a:latin typeface="+mj-lt"/>
                <a:ea typeface="Calibri"/>
                <a:cs typeface="Arial" panose="020B0604020202020204" pitchFamily="34" charset="0"/>
                <a:sym typeface="Calibri"/>
              </a:rPr>
              <a:t>Team Formation, SWAP groups, Reunions, Leadership Track </a:t>
            </a:r>
            <a:endParaRPr sz="1400">
              <a:latin typeface="+mj-lt"/>
              <a:ea typeface="Calibri"/>
              <a:cs typeface="Arial" panose="020B0604020202020204" pitchFamily="34" charset="0"/>
              <a:sym typeface="Calibri"/>
            </a:endParaRPr>
          </a:p>
        </p:txBody>
      </p:sp>
      <p:sp>
        <p:nvSpPr>
          <p:cNvPr id="85" name="Google Shape;85;p4"/>
          <p:cNvSpPr/>
          <p:nvPr/>
        </p:nvSpPr>
        <p:spPr>
          <a:xfrm>
            <a:off x="8240675" y="1058425"/>
            <a:ext cx="3808581" cy="1950600"/>
          </a:xfrm>
          <a:prstGeom prst="lef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0" tIns="91425" rIns="0" bIns="91425" anchor="ctr" anchorCtr="0">
            <a:noAutofit/>
          </a:bodyPr>
          <a:lstStyle/>
          <a:p>
            <a:pPr marL="0" lvl="0" indent="0" algn="l" defTabSz="457200" rtl="0">
              <a:lnSpc>
                <a:spcPct val="113000"/>
              </a:lnSpc>
              <a:spcBef>
                <a:spcPts val="0"/>
              </a:spcBef>
              <a:spcAft>
                <a:spcPts val="0"/>
              </a:spcAft>
              <a:buClr>
                <a:schemeClr val="dk1"/>
              </a:buClr>
              <a:buSzPts val="1100"/>
              <a:buFont typeface="Arial"/>
              <a:buNone/>
            </a:pPr>
            <a:r>
              <a:rPr lang="en-US" sz="1400" b="1" dirty="0">
                <a:solidFill>
                  <a:schemeClr val="dk1"/>
                </a:solidFill>
                <a:latin typeface="Arial" panose="020B0604020202020204" pitchFamily="34" charset="0"/>
                <a:ea typeface="Times New Roman"/>
                <a:cs typeface="Arial" panose="020B0604020202020204" pitchFamily="34" charset="0"/>
                <a:sym typeface="Times New Roman"/>
              </a:rPr>
              <a:t> </a:t>
            </a:r>
            <a:r>
              <a:rPr lang="en-US" sz="1400" b="1" dirty="0">
                <a:solidFill>
                  <a:schemeClr val="dk1"/>
                </a:solidFill>
                <a:latin typeface="Arial" panose="020B0604020202020204" pitchFamily="34" charset="0"/>
                <a:cs typeface="Arial" panose="020B0604020202020204" pitchFamily="34" charset="0"/>
              </a:rPr>
              <a:t>Belonging, community and hope bring change in the form of trauma healing, forgiveness, anger management and restored family relationships.**</a:t>
            </a:r>
            <a:endParaRPr sz="1400" b="1" dirty="0">
              <a:latin typeface="Arial" panose="020B0604020202020204" pitchFamily="34" charset="0"/>
              <a:ea typeface="Calibri"/>
              <a:cs typeface="Arial" panose="020B0604020202020204" pitchFamily="34" charset="0"/>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1" name="Google Shape;91;p3"/>
          <p:cNvSpPr txBox="1">
            <a:spLocks noGrp="1"/>
          </p:cNvSpPr>
          <p:nvPr>
            <p:ph type="body" idx="1"/>
          </p:nvPr>
        </p:nvSpPr>
        <p:spPr>
          <a:xfrm>
            <a:off x="609441" y="1600203"/>
            <a:ext cx="10969943" cy="4267197"/>
          </a:xfrm>
          <a:prstGeom prst="rect">
            <a:avLst/>
          </a:prstGeom>
          <a:noFill/>
          <a:ln w="9525" cap="flat" cmpd="sng">
            <a:solidFill>
              <a:srgbClr val="000000"/>
            </a:solidFill>
            <a:prstDash val="dashDot"/>
            <a:round/>
            <a:headEnd type="none" w="sm" len="sm"/>
            <a:tailEnd type="none" w="sm" len="sm"/>
          </a:ln>
        </p:spPr>
        <p:txBody>
          <a:bodyPr spcFirstLastPara="1" wrap="square" lIns="91425" tIns="45700" rIns="91425" bIns="45700" anchor="t" anchorCtr="0">
            <a:normAutofit/>
          </a:bodyPr>
          <a:lstStyle/>
          <a:p>
            <a:pPr marL="342900" lvl="0" indent="-139700" algn="l" rtl="0">
              <a:spcBef>
                <a:spcPts val="0"/>
              </a:spcBef>
              <a:spcAft>
                <a:spcPts val="0"/>
              </a:spcAft>
              <a:buClr>
                <a:srgbClr val="485B71"/>
              </a:buClr>
              <a:buSzPts val="3200"/>
              <a:buNone/>
            </a:pPr>
            <a:endParaRPr/>
          </a:p>
        </p:txBody>
      </p:sp>
      <p:pic>
        <p:nvPicPr>
          <p:cNvPr id="92" name="Google Shape;92;p3" descr="isolated &amp; lonely (Provided by Tenor)"/>
          <p:cNvPicPr preferRelativeResize="0"/>
          <p:nvPr/>
        </p:nvPicPr>
        <p:blipFill>
          <a:blip r:embed="rId3">
            <a:alphaModFix/>
          </a:blip>
          <a:stretch>
            <a:fillRect/>
          </a:stretch>
        </p:blipFill>
        <p:spPr>
          <a:xfrm>
            <a:off x="609450" y="1600200"/>
            <a:ext cx="3020100" cy="1685925"/>
          </a:xfrm>
          <a:prstGeom prst="rect">
            <a:avLst/>
          </a:prstGeom>
          <a:noFill/>
          <a:ln>
            <a:noFill/>
          </a:ln>
        </p:spPr>
      </p:pic>
      <p:pic>
        <p:nvPicPr>
          <p:cNvPr id="93" name="Google Shape;93;p3" descr="a girl is holding an umbrella while standing in front of a brick wall . (Provided by Tenor)"/>
          <p:cNvPicPr preferRelativeResize="0"/>
          <p:nvPr/>
        </p:nvPicPr>
        <p:blipFill>
          <a:blip r:embed="rId4">
            <a:alphaModFix/>
          </a:blip>
          <a:stretch>
            <a:fillRect/>
          </a:stretch>
        </p:blipFill>
        <p:spPr>
          <a:xfrm>
            <a:off x="2236798" y="1988335"/>
            <a:ext cx="3800475" cy="1900225"/>
          </a:xfrm>
          <a:prstGeom prst="rect">
            <a:avLst/>
          </a:prstGeom>
          <a:noFill/>
          <a:ln>
            <a:noFill/>
          </a:ln>
        </p:spPr>
      </p:pic>
      <p:sp>
        <p:nvSpPr>
          <p:cNvPr id="94" name="Google Shape;94;p3"/>
          <p:cNvSpPr txBox="1"/>
          <p:nvPr/>
        </p:nvSpPr>
        <p:spPr>
          <a:xfrm>
            <a:off x="6762750" y="1809825"/>
            <a:ext cx="4691100" cy="2841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200" dirty="0">
                <a:solidFill>
                  <a:srgbClr val="485B71"/>
                </a:solidFill>
                <a:latin typeface="Calibri"/>
                <a:ea typeface="Calibri"/>
                <a:cs typeface="Calibri"/>
                <a:sym typeface="Calibri"/>
              </a:rPr>
              <a:t>Group Dynamics: Why am I here? Why was I chosen? Do I want to be here? How can I add value to the team? </a:t>
            </a:r>
            <a:endParaRPr sz="3200" dirty="0">
              <a:solidFill>
                <a:srgbClr val="485B71"/>
              </a:solidFill>
              <a:latin typeface="Calibri"/>
              <a:ea typeface="Calibri"/>
              <a:cs typeface="Calibri"/>
              <a:sym typeface="Calibri"/>
            </a:endParaRPr>
          </a:p>
        </p:txBody>
      </p:sp>
      <p:sp>
        <p:nvSpPr>
          <p:cNvPr id="95" name="Google Shape;95;p3"/>
          <p:cNvSpPr txBox="1"/>
          <p:nvPr/>
        </p:nvSpPr>
        <p:spPr>
          <a:xfrm>
            <a:off x="609450" y="4873625"/>
            <a:ext cx="7818300" cy="15843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000" dirty="0">
                <a:solidFill>
                  <a:schemeClr val="dk2"/>
                </a:solidFill>
                <a:latin typeface="Arial" panose="020B0604020202020204" pitchFamily="34" charset="0"/>
                <a:cs typeface="Arial" panose="020B0604020202020204" pitchFamily="34" charset="0"/>
              </a:rPr>
              <a:t>The weekend can have tremendous impact on the guest in helping her see and feel the love of God, so she can break free of her isolation. </a:t>
            </a:r>
            <a:endParaRPr sz="2000" dirty="0">
              <a:solidFill>
                <a:schemeClr val="dk2"/>
              </a:solidFill>
              <a:latin typeface="Arial" panose="020B0604020202020204" pitchFamily="34" charset="0"/>
              <a:cs typeface="Arial" panose="020B0604020202020204" pitchFamily="34" charset="0"/>
            </a:endParaRPr>
          </a:p>
          <a:p>
            <a:pPr marL="1371600" lvl="0" indent="457200" algn="l" rtl="0">
              <a:lnSpc>
                <a:spcPct val="115000"/>
              </a:lnSpc>
              <a:spcBef>
                <a:spcPts val="0"/>
              </a:spcBef>
              <a:spcAft>
                <a:spcPts val="0"/>
              </a:spcAft>
              <a:buNone/>
            </a:pPr>
            <a:r>
              <a:rPr lang="en-US" sz="2000" dirty="0">
                <a:solidFill>
                  <a:schemeClr val="dk2"/>
                </a:solidFill>
                <a:latin typeface="Arial" panose="020B0604020202020204" pitchFamily="34" charset="0"/>
                <a:cs typeface="Arial" panose="020B0604020202020204" pitchFamily="34" charset="0"/>
              </a:rPr>
              <a:t>Kairos Outside  2026 Manual</a:t>
            </a:r>
            <a:endParaRPr sz="2000" dirty="0">
              <a:solidFill>
                <a:schemeClr val="dk2"/>
              </a:solidFill>
              <a:latin typeface="Arial" panose="020B0604020202020204" pitchFamily="34" charset="0"/>
              <a:cs typeface="Arial" panose="020B0604020202020204" pitchFamily="34" charset="0"/>
            </a:endParaRPr>
          </a:p>
          <a:p>
            <a:pPr marL="0" lvl="0" indent="0" algn="l" rtl="0">
              <a:spcBef>
                <a:spcPts val="0"/>
              </a:spcBef>
              <a:spcAft>
                <a:spcPts val="0"/>
              </a:spcAft>
              <a:buNone/>
            </a:pPr>
            <a:endParaRPr sz="3200" dirty="0">
              <a:solidFill>
                <a:srgbClr val="485B71"/>
              </a:solidFill>
              <a:latin typeface="Arial" panose="020B0604020202020204" pitchFamily="34" charset="0"/>
              <a:ea typeface="Calibri"/>
              <a:cs typeface="Arial" panose="020B0604020202020204" pitchFamily="34" charset="0"/>
              <a:sym typeface="Calibri"/>
            </a:endParaRPr>
          </a:p>
        </p:txBody>
      </p:sp>
      <p:pic>
        <p:nvPicPr>
          <p:cNvPr id="96" name="Google Shape;96;p3"/>
          <p:cNvPicPr preferRelativeResize="0"/>
          <p:nvPr/>
        </p:nvPicPr>
        <p:blipFill>
          <a:blip r:embed="rId5">
            <a:alphaModFix/>
          </a:blip>
          <a:stretch>
            <a:fillRect/>
          </a:stretch>
        </p:blipFill>
        <p:spPr>
          <a:xfrm>
            <a:off x="9674363" y="127000"/>
            <a:ext cx="1905000" cy="1438275"/>
          </a:xfrm>
          <a:prstGeom prst="rect">
            <a:avLst/>
          </a:prstGeom>
          <a:noFill/>
          <a:ln>
            <a:noFill/>
          </a:ln>
        </p:spPr>
      </p:pic>
      <p:sp>
        <p:nvSpPr>
          <p:cNvPr id="4" name="Title 3">
            <a:extLst>
              <a:ext uri="{FF2B5EF4-FFF2-40B4-BE49-F238E27FC236}">
                <a16:creationId xmlns:a16="http://schemas.microsoft.com/office/drawing/2014/main" id="{00B4EDD8-D4CD-1886-C584-7F1A32E00BFD}"/>
              </a:ext>
            </a:extLst>
          </p:cNvPr>
          <p:cNvSpPr>
            <a:spLocks noGrp="1"/>
          </p:cNvSpPr>
          <p:nvPr>
            <p:ph type="title"/>
          </p:nvPr>
        </p:nvSpPr>
        <p:spPr/>
        <p:txBody>
          <a:bodyPr/>
          <a:lstStyle/>
          <a:p>
            <a:r>
              <a:rPr lang="en-US" b="1" dirty="0"/>
              <a:t>The Weekend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9"/>
          <p:cNvSpPr txBox="1">
            <a:spLocks noGrp="1"/>
          </p:cNvSpPr>
          <p:nvPr>
            <p:ph type="body" idx="1"/>
          </p:nvPr>
        </p:nvSpPr>
        <p:spPr>
          <a:xfrm>
            <a:off x="839100" y="3712500"/>
            <a:ext cx="5034900" cy="2154900"/>
          </a:xfrm>
          <a:prstGeom prst="rect">
            <a:avLst/>
          </a:prstGeom>
          <a:noFill/>
          <a:ln>
            <a:noFill/>
          </a:ln>
        </p:spPr>
        <p:txBody>
          <a:bodyPr spcFirstLastPara="1" wrap="square" lIns="91425" tIns="45700" rIns="91425" bIns="45700" anchor="t" anchorCtr="0">
            <a:normAutofit/>
          </a:bodyPr>
          <a:lstStyle/>
          <a:p>
            <a:pPr marL="457200" lvl="0" indent="-317500" algn="l" rtl="0">
              <a:spcBef>
                <a:spcPts val="0"/>
              </a:spcBef>
              <a:spcAft>
                <a:spcPts val="0"/>
              </a:spcAft>
              <a:buClr>
                <a:srgbClr val="485B71"/>
              </a:buClr>
              <a:buSzPts val="1400"/>
              <a:buFont typeface="Calibri"/>
              <a:buChar char="❖"/>
            </a:pPr>
            <a:r>
              <a:rPr lang="en-US" sz="2400" b="1"/>
              <a:t>S.W.A.P. Groups</a:t>
            </a:r>
            <a:r>
              <a:rPr lang="en-US" sz="2000" dirty="0"/>
              <a:t> </a:t>
            </a:r>
            <a:endParaRPr sz="2000" dirty="0"/>
          </a:p>
          <a:p>
            <a:pPr marL="914400" lvl="1" indent="-355600" algn="l" rtl="0">
              <a:spcBef>
                <a:spcPts val="0"/>
              </a:spcBef>
              <a:spcAft>
                <a:spcPts val="0"/>
              </a:spcAft>
              <a:buClr>
                <a:srgbClr val="485B71"/>
              </a:buClr>
              <a:buSzPts val="2000"/>
              <a:buFont typeface="Calibri"/>
              <a:buChar char="➢"/>
            </a:pPr>
            <a:r>
              <a:rPr lang="en-US" sz="2000"/>
              <a:t>Share</a:t>
            </a:r>
            <a:endParaRPr sz="2000"/>
          </a:p>
          <a:p>
            <a:pPr marL="914400" lvl="1" indent="-355600" algn="l" rtl="0">
              <a:spcBef>
                <a:spcPts val="0"/>
              </a:spcBef>
              <a:spcAft>
                <a:spcPts val="0"/>
              </a:spcAft>
              <a:buClr>
                <a:srgbClr val="485B71"/>
              </a:buClr>
              <a:buSzPts val="2000"/>
              <a:buFont typeface="Calibri"/>
              <a:buChar char="➢"/>
            </a:pPr>
            <a:r>
              <a:rPr lang="en-US" sz="2000"/>
              <a:t>Witness</a:t>
            </a:r>
            <a:endParaRPr sz="2000"/>
          </a:p>
          <a:p>
            <a:pPr marL="914400" lvl="1" indent="-355600" algn="l" rtl="0">
              <a:spcBef>
                <a:spcPts val="0"/>
              </a:spcBef>
              <a:spcAft>
                <a:spcPts val="0"/>
              </a:spcAft>
              <a:buClr>
                <a:srgbClr val="485B71"/>
              </a:buClr>
              <a:buSzPts val="2000"/>
              <a:buFont typeface="Calibri"/>
              <a:buChar char="➢"/>
            </a:pPr>
            <a:r>
              <a:rPr lang="en-US" sz="2000"/>
              <a:t>Account</a:t>
            </a:r>
            <a:endParaRPr sz="2000"/>
          </a:p>
          <a:p>
            <a:pPr marL="914400" lvl="1" indent="-355600" algn="l" rtl="0">
              <a:spcBef>
                <a:spcPts val="0"/>
              </a:spcBef>
              <a:spcAft>
                <a:spcPts val="0"/>
              </a:spcAft>
              <a:buClr>
                <a:srgbClr val="485B71"/>
              </a:buClr>
              <a:buSzPts val="2000"/>
              <a:buFont typeface="Calibri"/>
              <a:buChar char="➢"/>
            </a:pPr>
            <a:r>
              <a:rPr lang="en-US" sz="2000"/>
              <a:t>Pray</a:t>
            </a:r>
            <a:endParaRPr/>
          </a:p>
        </p:txBody>
      </p:sp>
      <p:sp>
        <p:nvSpPr>
          <p:cNvPr id="115" name="Google Shape;115;p9"/>
          <p:cNvSpPr txBox="1"/>
          <p:nvPr/>
        </p:nvSpPr>
        <p:spPr>
          <a:xfrm flipH="1">
            <a:off x="0" y="0"/>
            <a:ext cx="4785300" cy="825900"/>
          </a:xfrm>
          <a:prstGeom prst="rect">
            <a:avLst/>
          </a:prstGeom>
          <a:solidFill>
            <a:schemeClr val="accent6"/>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200">
                <a:solidFill>
                  <a:srgbClr val="485B71"/>
                </a:solidFill>
                <a:latin typeface="Calibri"/>
                <a:ea typeface="Calibri"/>
                <a:cs typeface="Calibri"/>
                <a:sym typeface="Calibri"/>
              </a:rPr>
              <a:t>Group Dynamics</a:t>
            </a:r>
            <a:endParaRPr sz="3200">
              <a:solidFill>
                <a:srgbClr val="485B71"/>
              </a:solidFill>
              <a:highlight>
                <a:srgbClr val="FF9900"/>
              </a:highlight>
              <a:latin typeface="Calibri"/>
              <a:ea typeface="Calibri"/>
              <a:cs typeface="Calibri"/>
              <a:sym typeface="Calibri"/>
            </a:endParaRPr>
          </a:p>
        </p:txBody>
      </p:sp>
      <p:sp>
        <p:nvSpPr>
          <p:cNvPr id="116" name="Google Shape;116;p9"/>
          <p:cNvSpPr txBox="1">
            <a:spLocks noGrp="1"/>
          </p:cNvSpPr>
          <p:nvPr>
            <p:ph type="title"/>
          </p:nvPr>
        </p:nvSpPr>
        <p:spPr>
          <a:xfrm>
            <a:off x="3175000" y="3049050"/>
            <a:ext cx="8889900" cy="595200"/>
          </a:xfrm>
          <a:prstGeom prst="rect">
            <a:avLst/>
          </a:prstGeom>
        </p:spPr>
        <p:txBody>
          <a:bodyPr spcFirstLastPara="1" wrap="square" lIns="91425" tIns="45700" rIns="91425" bIns="45700" anchor="ctr" anchorCtr="0">
            <a:normAutofit fontScale="90000"/>
          </a:bodyPr>
          <a:lstStyle/>
          <a:p>
            <a:pPr marL="0" lvl="0" indent="0" algn="ctr" rtl="0">
              <a:spcBef>
                <a:spcPts val="0"/>
              </a:spcBef>
              <a:spcAft>
                <a:spcPts val="0"/>
              </a:spcAft>
              <a:buNone/>
            </a:pPr>
            <a:r>
              <a:rPr lang="en-US" dirty="0"/>
              <a:t>….. Continuing Ministry… </a:t>
            </a:r>
            <a:endParaRPr dirty="0"/>
          </a:p>
        </p:txBody>
      </p:sp>
      <p:sp>
        <p:nvSpPr>
          <p:cNvPr id="117" name="Google Shape;117;p9"/>
          <p:cNvSpPr txBox="1"/>
          <p:nvPr/>
        </p:nvSpPr>
        <p:spPr>
          <a:xfrm>
            <a:off x="6939650" y="0"/>
            <a:ext cx="3787200" cy="2370300"/>
          </a:xfrm>
          <a:prstGeom prst="rect">
            <a:avLst/>
          </a:prstGeom>
          <a:noFill/>
          <a:ln>
            <a:noFill/>
          </a:ln>
        </p:spPr>
        <p:txBody>
          <a:bodyPr spcFirstLastPara="1" wrap="square" lIns="91425" tIns="91425" rIns="91425" bIns="91425" anchor="t" anchorCtr="0">
            <a:spAutoFit/>
          </a:bodyPr>
          <a:lstStyle/>
          <a:p>
            <a:pPr marL="457200" lvl="0" indent="-368300" algn="l" rtl="0">
              <a:spcBef>
                <a:spcPts val="0"/>
              </a:spcBef>
              <a:spcAft>
                <a:spcPts val="0"/>
              </a:spcAft>
              <a:buClr>
                <a:srgbClr val="485B71"/>
              </a:buClr>
              <a:buSzPts val="2200"/>
              <a:buFont typeface="Calibri"/>
              <a:buChar char="❖"/>
            </a:pPr>
            <a:r>
              <a:rPr lang="en-US" sz="2200" b="1">
                <a:solidFill>
                  <a:srgbClr val="485B71"/>
                </a:solidFill>
                <a:latin typeface="Calibri"/>
                <a:ea typeface="Calibri"/>
                <a:cs typeface="Calibri"/>
                <a:sym typeface="Calibri"/>
              </a:rPr>
              <a:t>Reunions</a:t>
            </a:r>
            <a:endParaRPr sz="2200" b="1">
              <a:solidFill>
                <a:srgbClr val="485B71"/>
              </a:solidFill>
              <a:latin typeface="Calibri"/>
              <a:ea typeface="Calibri"/>
              <a:cs typeface="Calibri"/>
              <a:sym typeface="Calibri"/>
            </a:endParaRPr>
          </a:p>
          <a:p>
            <a:pPr marL="0" lvl="0" indent="0" algn="l" rtl="0">
              <a:spcBef>
                <a:spcPts val="0"/>
              </a:spcBef>
              <a:spcAft>
                <a:spcPts val="0"/>
              </a:spcAft>
              <a:buNone/>
            </a:pPr>
            <a:endParaRPr sz="2000">
              <a:solidFill>
                <a:srgbClr val="485B71"/>
              </a:solidFill>
              <a:latin typeface="Calibri"/>
              <a:ea typeface="Calibri"/>
              <a:cs typeface="Calibri"/>
              <a:sym typeface="Calibri"/>
            </a:endParaRPr>
          </a:p>
          <a:p>
            <a:pPr marL="0" lvl="0" indent="0" algn="l" rtl="0">
              <a:spcBef>
                <a:spcPts val="0"/>
              </a:spcBef>
              <a:spcAft>
                <a:spcPts val="0"/>
              </a:spcAft>
              <a:buNone/>
            </a:pPr>
            <a:r>
              <a:rPr lang="en-US" sz="2000" dirty="0">
                <a:solidFill>
                  <a:srgbClr val="485B71"/>
                </a:solidFill>
                <a:latin typeface="Calibri"/>
                <a:ea typeface="Calibri"/>
                <a:cs typeface="Calibri"/>
                <a:sym typeface="Calibri"/>
              </a:rPr>
              <a:t>By staying connected, the support systems that were established on the Weekend are </a:t>
            </a:r>
            <a:r>
              <a:rPr lang="en-US" sz="2000">
                <a:solidFill>
                  <a:srgbClr val="485B71"/>
                </a:solidFill>
                <a:latin typeface="Calibri"/>
                <a:ea typeface="Calibri"/>
                <a:cs typeface="Calibri"/>
                <a:sym typeface="Calibri"/>
              </a:rPr>
              <a:t>strengthened, </a:t>
            </a:r>
            <a:r>
              <a:rPr lang="en-US" sz="2000" dirty="0">
                <a:solidFill>
                  <a:srgbClr val="485B71"/>
                </a:solidFill>
                <a:latin typeface="Calibri"/>
                <a:ea typeface="Calibri"/>
                <a:cs typeface="Calibri"/>
                <a:sym typeface="Calibri"/>
              </a:rPr>
              <a:t>and the Kairos Outside community grows. </a:t>
            </a:r>
            <a:endParaRPr dirty="0"/>
          </a:p>
        </p:txBody>
      </p:sp>
      <p:pic>
        <p:nvPicPr>
          <p:cNvPr id="118" name="Google Shape;118;p9"/>
          <p:cNvPicPr preferRelativeResize="0"/>
          <p:nvPr/>
        </p:nvPicPr>
        <p:blipFill>
          <a:blip r:embed="rId3">
            <a:alphaModFix/>
          </a:blip>
          <a:stretch>
            <a:fillRect/>
          </a:stretch>
        </p:blipFill>
        <p:spPr>
          <a:xfrm>
            <a:off x="4307875" y="4070813"/>
            <a:ext cx="1905000" cy="1438275"/>
          </a:xfrm>
          <a:prstGeom prst="rect">
            <a:avLst/>
          </a:prstGeom>
          <a:noFill/>
          <a:ln>
            <a:noFill/>
          </a:ln>
        </p:spPr>
      </p:pic>
      <p:sp>
        <p:nvSpPr>
          <p:cNvPr id="8" name="Google Shape;101;g3eb5af0cc8b_0_8"/>
          <p:cNvSpPr txBox="1"/>
          <p:nvPr/>
        </p:nvSpPr>
        <p:spPr>
          <a:xfrm>
            <a:off x="423300" y="825900"/>
            <a:ext cx="5866500" cy="2154900"/>
          </a:xfrm>
          <a:prstGeom prst="rect">
            <a:avLst/>
          </a:prstGeom>
          <a:solidFill>
            <a:srgbClr val="FFD966"/>
          </a:solidFill>
          <a:ln>
            <a:noFill/>
          </a:ln>
        </p:spPr>
        <p:txBody>
          <a:bodyPr spcFirstLastPara="1" wrap="square" lIns="91425" tIns="91425" rIns="91425" bIns="91425" anchor="t" anchorCtr="0">
            <a:spAutoFit/>
          </a:bodyPr>
          <a:lstStyle/>
          <a:p>
            <a:pPr marL="0" lvl="0" indent="0" algn="l" rtl="0">
              <a:spcBef>
                <a:spcPts val="640"/>
              </a:spcBef>
              <a:spcAft>
                <a:spcPts val="0"/>
              </a:spcAft>
              <a:buClr>
                <a:schemeClr val="dk1"/>
              </a:buClr>
              <a:buSzPts val="1100"/>
              <a:buFont typeface="Arial"/>
              <a:buNone/>
            </a:pPr>
            <a:r>
              <a:rPr lang="en-US" sz="3200" dirty="0">
                <a:solidFill>
                  <a:srgbClr val="485B71"/>
                </a:solidFill>
                <a:latin typeface="Calibri"/>
                <a:ea typeface="Calibri"/>
                <a:cs typeface="Calibri"/>
                <a:sym typeface="Calibri"/>
              </a:rPr>
              <a:t>Will I use good judgment? Can I be an encouragement to others on our team? Do I demonstrate respect for others? </a:t>
            </a:r>
            <a:endParaRPr sz="3200" dirty="0">
              <a:solidFill>
                <a:srgbClr val="485B7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2" name="Google Shape;102;g3eb5af0cc8b_0_8"/>
          <p:cNvSpPr txBox="1"/>
          <p:nvPr/>
        </p:nvSpPr>
        <p:spPr>
          <a:xfrm flipH="1">
            <a:off x="0" y="0"/>
            <a:ext cx="4785300" cy="825900"/>
          </a:xfrm>
          <a:prstGeom prst="rect">
            <a:avLst/>
          </a:prstGeom>
          <a:solidFill>
            <a:schemeClr val="accent6"/>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200">
                <a:solidFill>
                  <a:srgbClr val="485B71"/>
                </a:solidFill>
                <a:latin typeface="Calibri"/>
                <a:ea typeface="Calibri"/>
                <a:cs typeface="Calibri"/>
                <a:sym typeface="Calibri"/>
              </a:rPr>
              <a:t>Group Dynamics</a:t>
            </a:r>
            <a:endParaRPr sz="3200">
              <a:solidFill>
                <a:srgbClr val="485B71"/>
              </a:solidFill>
              <a:highlight>
                <a:srgbClr val="FF9900"/>
              </a:highlight>
              <a:latin typeface="Calibri"/>
              <a:ea typeface="Calibri"/>
              <a:cs typeface="Calibri"/>
              <a:sym typeface="Calibri"/>
            </a:endParaRPr>
          </a:p>
        </p:txBody>
      </p:sp>
      <p:pic>
        <p:nvPicPr>
          <p:cNvPr id="103" name="Google Shape;103;g3eb5af0cc8b_0_8"/>
          <p:cNvPicPr preferRelativeResize="0"/>
          <p:nvPr/>
        </p:nvPicPr>
        <p:blipFill>
          <a:blip r:embed="rId3">
            <a:alphaModFix/>
          </a:blip>
          <a:stretch>
            <a:fillRect/>
          </a:stretch>
        </p:blipFill>
        <p:spPr>
          <a:xfrm>
            <a:off x="346375" y="5234975"/>
            <a:ext cx="1905000" cy="1438275"/>
          </a:xfrm>
          <a:prstGeom prst="rect">
            <a:avLst/>
          </a:prstGeom>
          <a:noFill/>
          <a:ln>
            <a:noFill/>
          </a:ln>
        </p:spPr>
      </p:pic>
      <p:sp>
        <p:nvSpPr>
          <p:cNvPr id="104" name="Google Shape;104;g3eb5af0cc8b_0_8"/>
          <p:cNvSpPr/>
          <p:nvPr/>
        </p:nvSpPr>
        <p:spPr>
          <a:xfrm>
            <a:off x="8103150" y="866300"/>
            <a:ext cx="3282300" cy="2671500"/>
          </a:xfrm>
          <a:prstGeom prst="heart">
            <a:avLst/>
          </a:prstGeom>
          <a:solidFill>
            <a:srgbClr val="4A86E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highlight>
                <a:schemeClr val="lt1"/>
              </a:highlight>
              <a:latin typeface="Calibri"/>
              <a:ea typeface="Calibri"/>
              <a:cs typeface="Calibri"/>
              <a:sym typeface="Calibri"/>
            </a:endParaRPr>
          </a:p>
        </p:txBody>
      </p:sp>
      <p:sp>
        <p:nvSpPr>
          <p:cNvPr id="105" name="Google Shape;105;g3eb5af0cc8b_0_8"/>
          <p:cNvSpPr txBox="1"/>
          <p:nvPr/>
        </p:nvSpPr>
        <p:spPr>
          <a:xfrm>
            <a:off x="8851350" y="1472225"/>
            <a:ext cx="1785000" cy="1438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300">
                <a:solidFill>
                  <a:schemeClr val="lt1"/>
                </a:solidFill>
                <a:latin typeface="Calibri"/>
                <a:ea typeface="Calibri"/>
                <a:cs typeface="Calibri"/>
                <a:sym typeface="Calibri"/>
              </a:rPr>
              <a:t>6. Growth in personal relationships.</a:t>
            </a:r>
            <a:endParaRPr sz="2300">
              <a:solidFill>
                <a:schemeClr val="lt1"/>
              </a:solidFill>
              <a:latin typeface="Calibri"/>
              <a:ea typeface="Calibri"/>
              <a:cs typeface="Calibri"/>
              <a:sym typeface="Calibri"/>
            </a:endParaRPr>
          </a:p>
          <a:p>
            <a:pPr marL="0" lvl="0" indent="0" algn="l" rtl="0">
              <a:spcBef>
                <a:spcPts val="0"/>
              </a:spcBef>
              <a:spcAft>
                <a:spcPts val="0"/>
              </a:spcAft>
              <a:buNone/>
            </a:pPr>
            <a:endParaRPr sz="2300">
              <a:solidFill>
                <a:schemeClr val="lt1"/>
              </a:solidFill>
              <a:latin typeface="Calibri"/>
              <a:ea typeface="Calibri"/>
              <a:cs typeface="Calibri"/>
              <a:sym typeface="Calibri"/>
            </a:endParaRPr>
          </a:p>
          <a:p>
            <a:pPr marL="0" lvl="0" indent="0" algn="l" rtl="0">
              <a:spcBef>
                <a:spcPts val="0"/>
              </a:spcBef>
              <a:spcAft>
                <a:spcPts val="0"/>
              </a:spcAft>
              <a:buNone/>
            </a:pPr>
            <a:endParaRPr sz="2300">
              <a:solidFill>
                <a:schemeClr val="dk1"/>
              </a:solidFill>
              <a:latin typeface="Calibri"/>
              <a:ea typeface="Calibri"/>
              <a:cs typeface="Calibri"/>
              <a:sym typeface="Calibri"/>
            </a:endParaRPr>
          </a:p>
        </p:txBody>
      </p:sp>
      <p:sp>
        <p:nvSpPr>
          <p:cNvPr id="106" name="Google Shape;106;g3eb5af0cc8b_0_8"/>
          <p:cNvSpPr txBox="1"/>
          <p:nvPr/>
        </p:nvSpPr>
        <p:spPr>
          <a:xfrm>
            <a:off x="2117700" y="6038350"/>
            <a:ext cx="4205312" cy="526200"/>
          </a:xfrm>
          <a:prstGeom prst="rect">
            <a:avLst/>
          </a:prstGeom>
          <a:noFill/>
          <a:ln>
            <a:noFill/>
          </a:ln>
        </p:spPr>
        <p:txBody>
          <a:bodyPr spcFirstLastPara="1" wrap="square" lIns="91425" tIns="91425" rIns="91425" bIns="91425" anchor="t" anchorCtr="0">
            <a:noAutofit/>
          </a:bodyPr>
          <a:lstStyle/>
          <a:p>
            <a:pPr>
              <a:buClr>
                <a:schemeClr val="dk1"/>
              </a:buClr>
              <a:buSzPts val="1100"/>
            </a:pPr>
            <a:r>
              <a:rPr lang="en-US" sz="1400">
                <a:solidFill>
                  <a:schemeClr val="dk1"/>
                </a:solidFill>
                <a:latin typeface="Calibri"/>
                <a:ea typeface="Calibri"/>
                <a:cs typeface="Calibri"/>
                <a:sym typeface="Calibri"/>
              </a:rPr>
              <a:t>2026 Kairos Outside Manual/Kairos Outside Riverbanks, pg. </a:t>
            </a:r>
            <a:r>
              <a:rPr lang="en-US" sz="1400" dirty="0">
                <a:solidFill>
                  <a:schemeClr val="dk1"/>
                </a:solidFill>
                <a:latin typeface="Calibri"/>
                <a:ea typeface="Calibri"/>
                <a:cs typeface="Calibri"/>
                <a:sym typeface="Calibri"/>
              </a:rPr>
              <a:t>34</a:t>
            </a:r>
            <a:endParaRPr sz="1400" dirty="0">
              <a:solidFill>
                <a:schemeClr val="dk1"/>
              </a:solidFill>
              <a:latin typeface="Calibri"/>
              <a:ea typeface="Calibri"/>
              <a:cs typeface="Calibri"/>
              <a:sym typeface="Calibri"/>
            </a:endParaRPr>
          </a:p>
        </p:txBody>
      </p:sp>
      <p:sp>
        <p:nvSpPr>
          <p:cNvPr id="107" name="Google Shape;107;g3eb5af0cc8b_0_8"/>
          <p:cNvSpPr txBox="1"/>
          <p:nvPr/>
        </p:nvSpPr>
        <p:spPr>
          <a:xfrm>
            <a:off x="3711875" y="3810950"/>
            <a:ext cx="3282300" cy="1725900"/>
          </a:xfrm>
          <a:prstGeom prst="rect">
            <a:avLst/>
          </a:prstGeom>
          <a:noFill/>
          <a:ln>
            <a:noFill/>
          </a:ln>
        </p:spPr>
        <p:txBody>
          <a:bodyPr spcFirstLastPara="1" wrap="square" lIns="91425" tIns="91425" rIns="91425" bIns="91425" anchor="t" anchorCtr="0">
            <a:noAutofit/>
          </a:bodyPr>
          <a:lstStyle/>
          <a:p>
            <a:pPr marL="457200" lvl="0" indent="-317500" algn="l" rtl="0">
              <a:spcBef>
                <a:spcPts val="0"/>
              </a:spcBef>
              <a:spcAft>
                <a:spcPts val="0"/>
              </a:spcAft>
              <a:buClr>
                <a:srgbClr val="485B71"/>
              </a:buClr>
              <a:buSzPts val="1400"/>
              <a:buFont typeface="Calibri"/>
              <a:buChar char="❖"/>
            </a:pPr>
            <a:endParaRPr sz="2000">
              <a:solidFill>
                <a:srgbClr val="485B71"/>
              </a:solidFill>
              <a:latin typeface="Calibri"/>
              <a:ea typeface="Calibri"/>
              <a:cs typeface="Calibri"/>
              <a:sym typeface="Calibri"/>
            </a:endParaRPr>
          </a:p>
          <a:p>
            <a:pPr marL="0" lvl="0" indent="0" algn="l" rtl="0">
              <a:spcBef>
                <a:spcPts val="0"/>
              </a:spcBef>
              <a:spcAft>
                <a:spcPts val="0"/>
              </a:spcAft>
              <a:buNone/>
            </a:pPr>
            <a:endParaRPr>
              <a:solidFill>
                <a:srgbClr val="485B71"/>
              </a:solidFill>
              <a:latin typeface="Calibri"/>
              <a:ea typeface="Calibri"/>
              <a:cs typeface="Calibri"/>
              <a:sym typeface="Calibri"/>
            </a:endParaRPr>
          </a:p>
        </p:txBody>
      </p:sp>
      <p:sp>
        <p:nvSpPr>
          <p:cNvPr id="108" name="Google Shape;108;g3eb5af0cc8b_0_8"/>
          <p:cNvSpPr txBox="1">
            <a:spLocks noGrp="1"/>
          </p:cNvSpPr>
          <p:nvPr>
            <p:ph type="title"/>
          </p:nvPr>
        </p:nvSpPr>
        <p:spPr>
          <a:xfrm>
            <a:off x="981375" y="3429000"/>
            <a:ext cx="7976700" cy="17259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a:t>…..we invite them on team, the Advisory Council… </a:t>
            </a:r>
            <a:endParaRPr/>
          </a:p>
        </p:txBody>
      </p:sp>
      <p:sp>
        <p:nvSpPr>
          <p:cNvPr id="10" name="Google Shape;114;p9"/>
          <p:cNvSpPr txBox="1"/>
          <p:nvPr/>
        </p:nvSpPr>
        <p:spPr>
          <a:xfrm>
            <a:off x="753000" y="772600"/>
            <a:ext cx="5866500" cy="2154900"/>
          </a:xfrm>
          <a:prstGeom prst="rect">
            <a:avLst/>
          </a:prstGeom>
          <a:solidFill>
            <a:srgbClr val="FFD966"/>
          </a:solidFill>
          <a:ln>
            <a:noFill/>
          </a:ln>
        </p:spPr>
        <p:txBody>
          <a:bodyPr spcFirstLastPara="1" wrap="square" lIns="91425" tIns="91425" rIns="91425" bIns="91425" anchor="t" anchorCtr="0">
            <a:spAutoFit/>
          </a:bodyPr>
          <a:lstStyle/>
          <a:p>
            <a:pPr marL="0" lvl="0" indent="0" algn="l" rtl="0">
              <a:spcBef>
                <a:spcPts val="640"/>
              </a:spcBef>
              <a:spcAft>
                <a:spcPts val="0"/>
              </a:spcAft>
              <a:buClr>
                <a:schemeClr val="dk1"/>
              </a:buClr>
              <a:buSzPts val="1100"/>
              <a:buFont typeface="Arial"/>
              <a:buNone/>
            </a:pPr>
            <a:r>
              <a:rPr lang="en-US" sz="3200" dirty="0">
                <a:solidFill>
                  <a:srgbClr val="485B71"/>
                </a:solidFill>
                <a:latin typeface="Calibri"/>
                <a:ea typeface="Calibri"/>
                <a:cs typeface="Calibri"/>
                <a:sym typeface="Calibri"/>
              </a:rPr>
              <a:t>Do team members demonstrate mutual respect? Do I Listen, Listen, Love, Love? Am I loving unconditionally?</a:t>
            </a:r>
            <a:endParaRPr sz="3200" dirty="0">
              <a:solidFill>
                <a:srgbClr val="485B7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78">
          <a:extLst>
            <a:ext uri="{FF2B5EF4-FFF2-40B4-BE49-F238E27FC236}">
              <a16:creationId xmlns:a16="http://schemas.microsoft.com/office/drawing/2014/main" id="{C097095F-D26B-0903-9147-B68F11920664}"/>
            </a:ext>
          </a:extLst>
        </p:cNvPr>
        <p:cNvGrpSpPr/>
        <p:nvPr/>
      </p:nvGrpSpPr>
      <p:grpSpPr>
        <a:xfrm>
          <a:off x="0" y="0"/>
          <a:ext cx="0" cy="0"/>
          <a:chOff x="0" y="0"/>
          <a:chExt cx="0" cy="0"/>
        </a:xfrm>
      </p:grpSpPr>
      <p:pic>
        <p:nvPicPr>
          <p:cNvPr id="79" name="Google Shape;79;p4">
            <a:extLst>
              <a:ext uri="{FF2B5EF4-FFF2-40B4-BE49-F238E27FC236}">
                <a16:creationId xmlns:a16="http://schemas.microsoft.com/office/drawing/2014/main" id="{0663A1C5-B161-2D25-2610-25ED9C6A434E}"/>
              </a:ext>
            </a:extLst>
          </p:cNvPr>
          <p:cNvPicPr preferRelativeResize="0"/>
          <p:nvPr/>
        </p:nvPicPr>
        <p:blipFill>
          <a:blip r:embed="rId3">
            <a:alphaModFix/>
          </a:blip>
          <a:stretch>
            <a:fillRect/>
          </a:stretch>
        </p:blipFill>
        <p:spPr>
          <a:xfrm>
            <a:off x="312976" y="87250"/>
            <a:ext cx="8159726" cy="5564250"/>
          </a:xfrm>
          <a:prstGeom prst="rect">
            <a:avLst/>
          </a:prstGeom>
          <a:noFill/>
          <a:ln>
            <a:noFill/>
          </a:ln>
        </p:spPr>
      </p:pic>
      <p:sp>
        <p:nvSpPr>
          <p:cNvPr id="80" name="Google Shape;80;p4">
            <a:extLst>
              <a:ext uri="{FF2B5EF4-FFF2-40B4-BE49-F238E27FC236}">
                <a16:creationId xmlns:a16="http://schemas.microsoft.com/office/drawing/2014/main" id="{DC170E39-BF41-CBB9-DA47-11E3F3425F6B}"/>
              </a:ext>
            </a:extLst>
          </p:cNvPr>
          <p:cNvSpPr/>
          <p:nvPr/>
        </p:nvSpPr>
        <p:spPr>
          <a:xfrm>
            <a:off x="0" y="3819625"/>
            <a:ext cx="3494100" cy="12654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1400">
                <a:latin typeface="+mj-lt"/>
                <a:ea typeface="Calibri"/>
                <a:cs typeface="Arial" panose="020B0604020202020204" pitchFamily="34" charset="0"/>
                <a:sym typeface="Calibri"/>
              </a:rPr>
              <a:t>Team contacts provide 1:1 relationships and become a “safe person” on Friday night. </a:t>
            </a:r>
            <a:endParaRPr sz="1400">
              <a:latin typeface="+mj-lt"/>
              <a:ea typeface="Calibri"/>
              <a:cs typeface="Arial" panose="020B0604020202020204" pitchFamily="34" charset="0"/>
              <a:sym typeface="Calibri"/>
            </a:endParaRPr>
          </a:p>
        </p:txBody>
      </p:sp>
      <p:sp>
        <p:nvSpPr>
          <p:cNvPr id="81" name="Google Shape;81;p4">
            <a:extLst>
              <a:ext uri="{FF2B5EF4-FFF2-40B4-BE49-F238E27FC236}">
                <a16:creationId xmlns:a16="http://schemas.microsoft.com/office/drawing/2014/main" id="{0CBDD7D8-FA13-E3F6-173E-087757EB0C43}"/>
              </a:ext>
            </a:extLst>
          </p:cNvPr>
          <p:cNvSpPr/>
          <p:nvPr/>
        </p:nvSpPr>
        <p:spPr>
          <a:xfrm>
            <a:off x="8376125" y="4523161"/>
            <a:ext cx="3703872" cy="1375314"/>
          </a:xfrm>
          <a:prstGeom prst="lef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1400" dirty="0">
                <a:latin typeface="+mj-lt"/>
                <a:ea typeface="Calibri"/>
                <a:cs typeface="Arial" panose="020B0604020202020204" pitchFamily="34" charset="0"/>
                <a:sym typeface="Calibri"/>
              </a:rPr>
              <a:t>During team formation we find out Guest’s favorite snacks, drinks, needs and provide them on the Weekend.</a:t>
            </a:r>
            <a:endParaRPr sz="1400" dirty="0">
              <a:latin typeface="+mj-lt"/>
              <a:ea typeface="Calibri"/>
              <a:cs typeface="Arial" panose="020B0604020202020204" pitchFamily="34" charset="0"/>
              <a:sym typeface="Calibri"/>
            </a:endParaRPr>
          </a:p>
        </p:txBody>
      </p:sp>
      <p:sp>
        <p:nvSpPr>
          <p:cNvPr id="82" name="Google Shape;82;p4">
            <a:extLst>
              <a:ext uri="{FF2B5EF4-FFF2-40B4-BE49-F238E27FC236}">
                <a16:creationId xmlns:a16="http://schemas.microsoft.com/office/drawing/2014/main" id="{735527DE-C739-4659-058B-2063B6B2492A}"/>
              </a:ext>
            </a:extLst>
          </p:cNvPr>
          <p:cNvSpPr/>
          <p:nvPr/>
        </p:nvSpPr>
        <p:spPr>
          <a:xfrm>
            <a:off x="8240675" y="2792575"/>
            <a:ext cx="3812700" cy="1745100"/>
          </a:xfrm>
          <a:prstGeom prst="lef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sz="1400" dirty="0">
                <a:latin typeface="+mj-lt"/>
                <a:ea typeface="Calibri"/>
                <a:cs typeface="Arial" panose="020B0604020202020204" pitchFamily="34" charset="0"/>
                <a:sym typeface="Calibri"/>
              </a:rPr>
              <a:t>Guests are put in a table “family” to facilitate a spirit of sharing, to promote an attitude of community and open doors to friendships.*</a:t>
            </a:r>
            <a:endParaRPr sz="1400" dirty="0">
              <a:latin typeface="+mj-lt"/>
              <a:ea typeface="Calibri"/>
              <a:cs typeface="Arial" panose="020B0604020202020204" pitchFamily="34" charset="0"/>
              <a:sym typeface="Calibri"/>
            </a:endParaRPr>
          </a:p>
        </p:txBody>
      </p:sp>
      <p:sp>
        <p:nvSpPr>
          <p:cNvPr id="83" name="Google Shape;83;p4">
            <a:extLst>
              <a:ext uri="{FF2B5EF4-FFF2-40B4-BE49-F238E27FC236}">
                <a16:creationId xmlns:a16="http://schemas.microsoft.com/office/drawing/2014/main" id="{EB118C75-BB05-70B8-B92D-99829BE76143}"/>
              </a:ext>
            </a:extLst>
          </p:cNvPr>
          <p:cNvSpPr txBox="1"/>
          <p:nvPr/>
        </p:nvSpPr>
        <p:spPr>
          <a:xfrm>
            <a:off x="1500175" y="5981775"/>
            <a:ext cx="8504400" cy="1057200"/>
          </a:xfrm>
          <a:prstGeom prst="rect">
            <a:avLst/>
          </a:prstGeom>
          <a:noFill/>
          <a:ln>
            <a:noFill/>
          </a:ln>
        </p:spPr>
        <p:txBody>
          <a:bodyPr spcFirstLastPara="1" wrap="square" lIns="91425" tIns="91425" rIns="91425" bIns="91425" anchor="t" anchorCtr="0">
            <a:noAutofit/>
          </a:bodyPr>
          <a:lstStyle/>
          <a:p>
            <a:r>
              <a:rPr lang="en-US" sz="1600">
                <a:solidFill>
                  <a:srgbClr val="485B71"/>
                </a:solidFill>
                <a:latin typeface="Calibri"/>
                <a:ea typeface="Calibri"/>
                <a:cs typeface="Calibri"/>
                <a:sym typeface="Calibri"/>
              </a:rPr>
              <a:t>  *2026 Kairos Outside Manual pg. 101</a:t>
            </a:r>
            <a:endParaRPr sz="1600">
              <a:solidFill>
                <a:srgbClr val="485B71"/>
              </a:solidFill>
              <a:latin typeface="Calibri"/>
              <a:ea typeface="Calibri"/>
              <a:cs typeface="Calibri"/>
              <a:sym typeface="Calibri"/>
            </a:endParaRPr>
          </a:p>
          <a:p>
            <a:pPr marL="0" lvl="0" indent="0" algn="l" rtl="0">
              <a:spcBef>
                <a:spcPts val="0"/>
              </a:spcBef>
              <a:spcAft>
                <a:spcPts val="0"/>
              </a:spcAft>
              <a:buNone/>
            </a:pPr>
            <a:r>
              <a:rPr lang="en-US" sz="1700" kern="0" spc="-100" dirty="0">
                <a:solidFill>
                  <a:srgbClr val="485B71"/>
                </a:solidFill>
                <a:latin typeface="Calibri"/>
                <a:ea typeface="Calibri"/>
                <a:cs typeface="Calibri"/>
                <a:sym typeface="Calibri"/>
              </a:rPr>
              <a:t>**https://mykairos.org/docs/ki/The%20Science%20Behind%20Kairos%20Impact%20upon%20Behavior.pdf</a:t>
            </a:r>
            <a:endParaRPr sz="1700" kern="0" spc="-100" dirty="0">
              <a:solidFill>
                <a:srgbClr val="485B71"/>
              </a:solidFill>
              <a:latin typeface="Calibri"/>
              <a:ea typeface="Calibri"/>
              <a:cs typeface="Calibri"/>
              <a:sym typeface="Calibri"/>
            </a:endParaRPr>
          </a:p>
        </p:txBody>
      </p:sp>
      <p:sp>
        <p:nvSpPr>
          <p:cNvPr id="84" name="Google Shape;84;p4">
            <a:extLst>
              <a:ext uri="{FF2B5EF4-FFF2-40B4-BE49-F238E27FC236}">
                <a16:creationId xmlns:a16="http://schemas.microsoft.com/office/drawing/2014/main" id="{3CAF7997-1AEA-C802-E3F5-1192E7FA2306}"/>
              </a:ext>
            </a:extLst>
          </p:cNvPr>
          <p:cNvSpPr/>
          <p:nvPr/>
        </p:nvSpPr>
        <p:spPr>
          <a:xfrm>
            <a:off x="48350" y="2163600"/>
            <a:ext cx="3309000" cy="12654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sz="1400">
                <a:latin typeface="+mj-lt"/>
                <a:ea typeface="Calibri"/>
                <a:cs typeface="Arial" panose="020B0604020202020204" pitchFamily="34" charset="0"/>
                <a:sym typeface="Calibri"/>
              </a:rPr>
              <a:t>Team Formation, SWAP groups, Reunions, Leadership Track </a:t>
            </a:r>
            <a:endParaRPr sz="1400">
              <a:latin typeface="+mj-lt"/>
              <a:ea typeface="Calibri"/>
              <a:cs typeface="Arial" panose="020B0604020202020204" pitchFamily="34" charset="0"/>
              <a:sym typeface="Calibri"/>
            </a:endParaRPr>
          </a:p>
        </p:txBody>
      </p:sp>
      <p:sp>
        <p:nvSpPr>
          <p:cNvPr id="85" name="Google Shape;85;p4">
            <a:extLst>
              <a:ext uri="{FF2B5EF4-FFF2-40B4-BE49-F238E27FC236}">
                <a16:creationId xmlns:a16="http://schemas.microsoft.com/office/drawing/2014/main" id="{CEDEDD81-299A-B99A-1FA2-948BC85850CD}"/>
              </a:ext>
            </a:extLst>
          </p:cNvPr>
          <p:cNvSpPr/>
          <p:nvPr/>
        </p:nvSpPr>
        <p:spPr>
          <a:xfrm>
            <a:off x="8240675" y="1058425"/>
            <a:ext cx="3808581" cy="1950600"/>
          </a:xfrm>
          <a:prstGeom prst="lef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0" tIns="91425" rIns="0" bIns="91425" anchor="ctr" anchorCtr="0">
            <a:noAutofit/>
          </a:bodyPr>
          <a:lstStyle/>
          <a:p>
            <a:pPr marL="0" lvl="0" indent="0" algn="l" defTabSz="457200" rtl="0">
              <a:lnSpc>
                <a:spcPct val="113000"/>
              </a:lnSpc>
              <a:spcBef>
                <a:spcPts val="0"/>
              </a:spcBef>
              <a:spcAft>
                <a:spcPts val="0"/>
              </a:spcAft>
              <a:buClr>
                <a:schemeClr val="dk1"/>
              </a:buClr>
              <a:buSzPts val="1100"/>
              <a:buFont typeface="Arial"/>
              <a:buNone/>
            </a:pPr>
            <a:r>
              <a:rPr lang="en-US" sz="1400" b="1" dirty="0">
                <a:solidFill>
                  <a:schemeClr val="dk1"/>
                </a:solidFill>
                <a:latin typeface="Arial" panose="020B0604020202020204" pitchFamily="34" charset="0"/>
                <a:ea typeface="Times New Roman"/>
                <a:cs typeface="Arial" panose="020B0604020202020204" pitchFamily="34" charset="0"/>
                <a:sym typeface="Times New Roman"/>
              </a:rPr>
              <a:t> </a:t>
            </a:r>
            <a:r>
              <a:rPr lang="en-US" sz="1400" b="1" dirty="0">
                <a:solidFill>
                  <a:schemeClr val="dk1"/>
                </a:solidFill>
                <a:latin typeface="Arial" panose="020B0604020202020204" pitchFamily="34" charset="0"/>
                <a:cs typeface="Arial" panose="020B0604020202020204" pitchFamily="34" charset="0"/>
              </a:rPr>
              <a:t>Belonging, community and hope bring change in the form of trauma healing, forgiveness, anger management and restored family relationships.**</a:t>
            </a:r>
            <a:endParaRPr sz="1400" b="1" dirty="0">
              <a:latin typeface="Arial" panose="020B0604020202020204" pitchFamily="34" charset="0"/>
              <a:ea typeface="Calibri"/>
              <a:cs typeface="Arial" panose="020B0604020202020204" pitchFamily="34" charset="0"/>
              <a:sym typeface="Calibri"/>
            </a:endParaRPr>
          </a:p>
        </p:txBody>
      </p:sp>
    </p:spTree>
    <p:extLst>
      <p:ext uri="{BB962C8B-B14F-4D97-AF65-F5344CB8AC3E}">
        <p14:creationId xmlns:p14="http://schemas.microsoft.com/office/powerpoint/2010/main" val="26966402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6"/>
          <p:cNvSpPr txBox="1">
            <a:spLocks noGrp="1"/>
          </p:cNvSpPr>
          <p:nvPr>
            <p:ph type="title"/>
          </p:nvPr>
        </p:nvSpPr>
        <p:spPr>
          <a:xfrm>
            <a:off x="643474" y="1378435"/>
            <a:ext cx="10969943" cy="1029799"/>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485B71"/>
              </a:buClr>
              <a:buSzPts val="4400"/>
              <a:buFont typeface="Calibri"/>
              <a:buNone/>
            </a:pPr>
            <a:r>
              <a:rPr lang="en-US" sz="3300"/>
              <a:t>What determines if the journey is successful?</a:t>
            </a:r>
            <a:endParaRPr sz="4900"/>
          </a:p>
        </p:txBody>
      </p:sp>
      <p:sp>
        <p:nvSpPr>
          <p:cNvPr id="124" name="Google Shape;124;p6"/>
          <p:cNvSpPr txBox="1">
            <a:spLocks noGrp="1"/>
          </p:cNvSpPr>
          <p:nvPr>
            <p:ph type="body" idx="1"/>
          </p:nvPr>
        </p:nvSpPr>
        <p:spPr>
          <a:xfrm>
            <a:off x="325975" y="4237925"/>
            <a:ext cx="5026200" cy="2035500"/>
          </a:xfrm>
          <a:prstGeom prst="rect">
            <a:avLst/>
          </a:prstGeom>
          <a:solidFill>
            <a:srgbClr val="F1C232"/>
          </a:solidFill>
          <a:ln>
            <a:noFill/>
          </a:ln>
        </p:spPr>
        <p:txBody>
          <a:bodyPr spcFirstLastPara="1" wrap="square" lIns="91425" tIns="45700" rIns="91425" bIns="45700" anchor="t" anchorCtr="0">
            <a:normAutofit/>
          </a:bodyPr>
          <a:lstStyle/>
          <a:p>
            <a:pPr marL="0" lvl="0" indent="0" algn="l" rtl="0">
              <a:spcBef>
                <a:spcPts val="0"/>
              </a:spcBef>
              <a:spcAft>
                <a:spcPts val="0"/>
              </a:spcAft>
              <a:buClr>
                <a:srgbClr val="485B71"/>
              </a:buClr>
              <a:buSzPts val="2800"/>
              <a:buNone/>
            </a:pPr>
            <a:r>
              <a:rPr lang="en-US" sz="2908"/>
              <a:t>Am I a Servant or Server? Is my serving less about me and more about Christ? How can I pay it forward?</a:t>
            </a:r>
            <a:endParaRPr sz="2908"/>
          </a:p>
        </p:txBody>
      </p:sp>
      <p:sp>
        <p:nvSpPr>
          <p:cNvPr id="125" name="Google Shape;125;p6"/>
          <p:cNvSpPr txBox="1">
            <a:spLocks noGrp="1"/>
          </p:cNvSpPr>
          <p:nvPr>
            <p:ph type="body" idx="2"/>
          </p:nvPr>
        </p:nvSpPr>
        <p:spPr>
          <a:xfrm>
            <a:off x="6502175" y="2545425"/>
            <a:ext cx="5245200" cy="2829300"/>
          </a:xfrm>
          <a:prstGeom prst="rect">
            <a:avLst/>
          </a:prstGeom>
          <a:solidFill>
            <a:srgbClr val="3C78D8"/>
          </a:solidFill>
          <a:ln>
            <a:noFill/>
          </a:ln>
        </p:spPr>
        <p:txBody>
          <a:bodyPr spcFirstLastPara="1" wrap="square" lIns="91425" tIns="45700" rIns="91425" bIns="45700" anchor="t" anchorCtr="0">
            <a:normAutofit/>
          </a:bodyPr>
          <a:lstStyle/>
          <a:p>
            <a:pPr marL="457200" lvl="0" indent="0" algn="l" rtl="0">
              <a:spcBef>
                <a:spcPts val="0"/>
              </a:spcBef>
              <a:spcAft>
                <a:spcPts val="0"/>
              </a:spcAft>
              <a:buNone/>
            </a:pPr>
            <a:r>
              <a:rPr lang="en-US" dirty="0">
                <a:solidFill>
                  <a:schemeClr val="lt1"/>
                </a:solidFill>
              </a:rPr>
              <a:t>Have we stayed true to Kairos Prison </a:t>
            </a:r>
            <a:r>
              <a:rPr lang="en-US">
                <a:solidFill>
                  <a:schemeClr val="lt1"/>
                </a:solidFill>
              </a:rPr>
              <a:t>Ministry</a:t>
            </a:r>
            <a:endParaRPr>
              <a:solidFill>
                <a:schemeClr val="lt1"/>
              </a:solidFill>
            </a:endParaRPr>
          </a:p>
          <a:p>
            <a:pPr marL="457200" lvl="0" indent="0" algn="l" rtl="0">
              <a:spcBef>
                <a:spcPts val="0"/>
              </a:spcBef>
              <a:spcAft>
                <a:spcPts val="0"/>
              </a:spcAft>
              <a:buNone/>
            </a:pPr>
            <a:endParaRPr>
              <a:solidFill>
                <a:schemeClr val="lt1"/>
              </a:solidFill>
            </a:endParaRPr>
          </a:p>
          <a:p>
            <a:pPr marL="457200" lvl="0" indent="-406400" algn="l" rtl="0">
              <a:spcBef>
                <a:spcPts val="0"/>
              </a:spcBef>
              <a:spcAft>
                <a:spcPts val="0"/>
              </a:spcAft>
              <a:buClr>
                <a:schemeClr val="lt1"/>
              </a:buClr>
              <a:buSzPts val="2800"/>
              <a:buChar char="❖"/>
            </a:pPr>
            <a:r>
              <a:rPr lang="en-US">
                <a:solidFill>
                  <a:schemeClr val="lt1"/>
                </a:solidFill>
              </a:rPr>
              <a:t>Mission Statement? </a:t>
            </a:r>
            <a:endParaRPr>
              <a:solidFill>
                <a:schemeClr val="lt1"/>
              </a:solidFill>
            </a:endParaRPr>
          </a:p>
          <a:p>
            <a:pPr marL="457200" lvl="0" indent="-406400" algn="l" rtl="0">
              <a:spcBef>
                <a:spcPts val="0"/>
              </a:spcBef>
              <a:spcAft>
                <a:spcPts val="0"/>
              </a:spcAft>
              <a:buClr>
                <a:schemeClr val="lt1"/>
              </a:buClr>
              <a:buSzPts val="2800"/>
              <a:buChar char="❖"/>
            </a:pPr>
            <a:r>
              <a:rPr lang="en-US">
                <a:solidFill>
                  <a:schemeClr val="lt1"/>
                </a:solidFill>
              </a:rPr>
              <a:t>Riverbanks?</a:t>
            </a:r>
            <a:endParaRPr>
              <a:solidFill>
                <a:schemeClr val="lt1"/>
              </a:solidFill>
            </a:endParaRPr>
          </a:p>
          <a:p>
            <a:pPr marL="457200" lvl="0" indent="-406400" algn="l" rtl="0">
              <a:spcBef>
                <a:spcPts val="0"/>
              </a:spcBef>
              <a:spcAft>
                <a:spcPts val="0"/>
              </a:spcAft>
              <a:buClr>
                <a:schemeClr val="lt1"/>
              </a:buClr>
              <a:buSzPts val="2800"/>
              <a:buChar char="❖"/>
            </a:pPr>
            <a:r>
              <a:rPr lang="en-US">
                <a:solidFill>
                  <a:schemeClr val="lt1"/>
                </a:solidFill>
              </a:rPr>
              <a:t>Manual?</a:t>
            </a:r>
            <a:endParaRPr>
              <a:solidFill>
                <a:schemeClr val="lt1"/>
              </a:solidFill>
            </a:endParaRPr>
          </a:p>
          <a:p>
            <a:pPr marL="342900" lvl="0" indent="-165100" algn="l" rtl="0">
              <a:spcBef>
                <a:spcPts val="0"/>
              </a:spcBef>
              <a:spcAft>
                <a:spcPts val="0"/>
              </a:spcAft>
              <a:buClr>
                <a:srgbClr val="485B71"/>
              </a:buClr>
              <a:buSzPts val="2800"/>
              <a:buNone/>
            </a:pPr>
            <a:endParaRPr>
              <a:solidFill>
                <a:schemeClr val="lt1"/>
              </a:solidFill>
            </a:endParaRPr>
          </a:p>
        </p:txBody>
      </p:sp>
      <p:sp>
        <p:nvSpPr>
          <p:cNvPr id="126" name="Google Shape;126;p6"/>
          <p:cNvSpPr txBox="1"/>
          <p:nvPr/>
        </p:nvSpPr>
        <p:spPr>
          <a:xfrm>
            <a:off x="0" y="3292925"/>
            <a:ext cx="3855300" cy="945000"/>
          </a:xfrm>
          <a:prstGeom prst="rect">
            <a:avLst/>
          </a:prstGeom>
          <a:solidFill>
            <a:schemeClr val="accent6"/>
          </a:solidFill>
          <a:ln>
            <a:noFill/>
          </a:ln>
        </p:spPr>
        <p:txBody>
          <a:bodyPr spcFirstLastPara="1" wrap="square" lIns="91425" tIns="91425" rIns="91425" bIns="91425" anchor="t" anchorCtr="0">
            <a:spAutoFit/>
          </a:bodyPr>
          <a:lstStyle/>
          <a:p>
            <a:pPr marL="0" lvl="0" indent="0" algn="l" rtl="0">
              <a:lnSpc>
                <a:spcPct val="120000"/>
              </a:lnSpc>
              <a:spcBef>
                <a:spcPts val="0"/>
              </a:spcBef>
              <a:spcAft>
                <a:spcPts val="0"/>
              </a:spcAft>
              <a:buNone/>
            </a:pPr>
            <a:r>
              <a:rPr lang="en-US" sz="3200">
                <a:solidFill>
                  <a:srgbClr val="485B71"/>
                </a:solidFill>
                <a:latin typeface="Calibri"/>
                <a:ea typeface="Calibri"/>
                <a:cs typeface="Calibri"/>
                <a:sym typeface="Calibri"/>
              </a:rPr>
              <a:t>Group Dynamics</a:t>
            </a:r>
            <a:endParaRPr sz="3200">
              <a:solidFill>
                <a:srgbClr val="485B71"/>
              </a:solidFill>
              <a:latin typeface="Calibri"/>
              <a:ea typeface="Calibri"/>
              <a:cs typeface="Calibri"/>
              <a:sym typeface="Calibri"/>
            </a:endParaRPr>
          </a:p>
          <a:p>
            <a:pPr marL="0" lvl="0" indent="0" algn="l" rtl="0">
              <a:lnSpc>
                <a:spcPct val="115000"/>
              </a:lnSpc>
              <a:spcBef>
                <a:spcPts val="0"/>
              </a:spcBef>
              <a:spcAft>
                <a:spcPts val="0"/>
              </a:spcAft>
              <a:buNone/>
            </a:pPr>
            <a:endParaRPr sz="1100">
              <a:solidFill>
                <a:schemeClr val="dk1"/>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2"/>
          <p:cNvSpPr txBox="1">
            <a:spLocks noGrp="1"/>
          </p:cNvSpPr>
          <p:nvPr>
            <p:ph type="subTitle" idx="1"/>
          </p:nvPr>
        </p:nvSpPr>
        <p:spPr>
          <a:xfrm>
            <a:off x="4195525" y="90725"/>
            <a:ext cx="7710600" cy="6645000"/>
          </a:xfrm>
          <a:prstGeom prst="rect">
            <a:avLst/>
          </a:prstGeom>
          <a:noFill/>
          <a:ln>
            <a:noFill/>
          </a:ln>
        </p:spPr>
        <p:txBody>
          <a:bodyPr spcFirstLastPara="1" wrap="square" lIns="91425" tIns="45700" rIns="91425" bIns="45700" anchor="t" anchorCtr="0">
            <a:normAutofit fontScale="92500" lnSpcReduction="20000"/>
          </a:bodyPr>
          <a:lstStyle/>
          <a:p>
            <a:pPr marL="914400" lvl="1" indent="-369570" algn="l" rtl="0">
              <a:lnSpc>
                <a:spcPct val="115000"/>
              </a:lnSpc>
              <a:spcBef>
                <a:spcPts val="0"/>
              </a:spcBef>
              <a:spcAft>
                <a:spcPts val="0"/>
              </a:spcAft>
              <a:buClr>
                <a:schemeClr val="dk1"/>
              </a:buClr>
              <a:buSzPct val="100000"/>
              <a:buChar char="❏"/>
            </a:pPr>
            <a:r>
              <a:rPr lang="en-US" sz="2400">
                <a:solidFill>
                  <a:schemeClr val="dk1"/>
                </a:solidFill>
                <a:latin typeface="Arial"/>
                <a:ea typeface="Arial"/>
                <a:cs typeface="Arial"/>
                <a:sym typeface="Arial"/>
              </a:rPr>
              <a:t>Belonging, community and hope are a few of the self-actualization needs that are met through Kairos and bring change in the form of trauma healing, forgiveness, anger management and restored family relationships.</a:t>
            </a:r>
            <a:endParaRPr sz="2400">
              <a:solidFill>
                <a:schemeClr val="dk1"/>
              </a:solidFill>
              <a:latin typeface="Arial"/>
              <a:ea typeface="Arial"/>
              <a:cs typeface="Arial"/>
              <a:sym typeface="Arial"/>
            </a:endParaRPr>
          </a:p>
          <a:p>
            <a:pPr marL="914400" lvl="0" indent="0" algn="l" rtl="0">
              <a:lnSpc>
                <a:spcPct val="115000"/>
              </a:lnSpc>
              <a:spcBef>
                <a:spcPts val="0"/>
              </a:spcBef>
              <a:spcAft>
                <a:spcPts val="0"/>
              </a:spcAft>
              <a:buClr>
                <a:schemeClr val="dk1"/>
              </a:buClr>
              <a:buSzPct val="45833"/>
              <a:buNone/>
            </a:pPr>
            <a:r>
              <a:rPr lang="en-US" sz="2400">
                <a:solidFill>
                  <a:schemeClr val="dk1"/>
                </a:solidFill>
                <a:latin typeface="Arial"/>
                <a:ea typeface="Arial"/>
                <a:cs typeface="Arial"/>
                <a:sym typeface="Arial"/>
              </a:rPr>
              <a:t> </a:t>
            </a:r>
            <a:r>
              <a:rPr lang="en-US" sz="2400" b="1">
                <a:solidFill>
                  <a:schemeClr val="dk1"/>
                </a:solidFill>
                <a:latin typeface="Arial"/>
                <a:ea typeface="Arial"/>
                <a:cs typeface="Arial"/>
                <a:sym typeface="Arial"/>
              </a:rPr>
              <a:t>(</a:t>
            </a:r>
            <a:r>
              <a:rPr lang="en-US" sz="2400" b="1" i="1">
                <a:solidFill>
                  <a:schemeClr val="dk1"/>
                </a:solidFill>
                <a:latin typeface="Arial"/>
                <a:ea typeface="Arial"/>
                <a:cs typeface="Arial"/>
                <a:sym typeface="Arial"/>
              </a:rPr>
              <a:t>The Science Behind Kairos)</a:t>
            </a:r>
            <a:endParaRPr sz="2400" b="1" i="1">
              <a:solidFill>
                <a:schemeClr val="dk1"/>
              </a:solidFill>
              <a:latin typeface="Arial"/>
              <a:ea typeface="Arial"/>
              <a:cs typeface="Arial"/>
              <a:sym typeface="Arial"/>
            </a:endParaRPr>
          </a:p>
          <a:p>
            <a:pPr marL="914400" lvl="0" indent="0" algn="l" rtl="0">
              <a:lnSpc>
                <a:spcPct val="115000"/>
              </a:lnSpc>
              <a:spcBef>
                <a:spcPts val="0"/>
              </a:spcBef>
              <a:spcAft>
                <a:spcPts val="0"/>
              </a:spcAft>
              <a:buClr>
                <a:schemeClr val="dk1"/>
              </a:buClr>
              <a:buSzPct val="45833"/>
              <a:buFont typeface="Arial"/>
              <a:buNone/>
            </a:pPr>
            <a:endParaRPr sz="2400" b="1" i="1">
              <a:solidFill>
                <a:schemeClr val="dk1"/>
              </a:solidFill>
              <a:latin typeface="Arial"/>
              <a:ea typeface="Arial"/>
              <a:cs typeface="Arial"/>
              <a:sym typeface="Arial"/>
            </a:endParaRPr>
          </a:p>
          <a:p>
            <a:pPr marL="914400" lvl="1" indent="-369570" algn="l" rtl="0">
              <a:lnSpc>
                <a:spcPct val="115000"/>
              </a:lnSpc>
              <a:spcBef>
                <a:spcPts val="0"/>
              </a:spcBef>
              <a:spcAft>
                <a:spcPts val="0"/>
              </a:spcAft>
              <a:buClr>
                <a:schemeClr val="dk1"/>
              </a:buClr>
              <a:buSzPct val="100000"/>
              <a:buChar char="❏"/>
            </a:pPr>
            <a:r>
              <a:rPr lang="en-US" sz="2400">
                <a:solidFill>
                  <a:schemeClr val="dk1"/>
                </a:solidFill>
                <a:latin typeface="Arial"/>
                <a:ea typeface="Arial"/>
                <a:cs typeface="Arial"/>
                <a:sym typeface="Arial"/>
              </a:rPr>
              <a:t>People who volunteer have lower mortality rates than those who do not, even when controlling for age, gender and physical health.</a:t>
            </a:r>
            <a:r>
              <a:rPr lang="en-US" sz="2400" b="1">
                <a:solidFill>
                  <a:schemeClr val="dk1"/>
                </a:solidFill>
                <a:uFill>
                  <a:noFill/>
                </a:uFill>
                <a:latin typeface="Arial"/>
                <a:ea typeface="Arial"/>
                <a:cs typeface="Arial"/>
                <a:sym typeface="Arial"/>
                <a:hlinkClick r:id="rId3">
                  <a:extLst>
                    <a:ext uri="{A12FA001-AC4F-418D-AE19-62706E023703}">
                      <ahyp:hlinkClr xmlns:ahyp="http://schemas.microsoft.com/office/drawing/2018/hyperlinkcolor" val="tx"/>
                    </a:ext>
                  </a:extLst>
                </a:hlinkClick>
              </a:rPr>
              <a:t> </a:t>
            </a:r>
            <a:r>
              <a:rPr lang="en-US" sz="2400" b="1" u="sng">
                <a:solidFill>
                  <a:srgbClr val="1155CC"/>
                </a:solidFill>
                <a:latin typeface="Arial"/>
                <a:ea typeface="Arial"/>
                <a:cs typeface="Arial"/>
                <a:sym typeface="Arial"/>
                <a:hlinkClick r:id="rId3">
                  <a:extLst>
                    <a:ext uri="{A12FA001-AC4F-418D-AE19-62706E023703}">
                      <ahyp:hlinkClr xmlns:ahyp="http://schemas.microsoft.com/office/drawing/2018/hyperlinkcolor" val="tx"/>
                    </a:ext>
                  </a:extLst>
                </a:hlinkClick>
              </a:rPr>
              <a:t>https://www.mayoclinichealthsystem.org/hometown-health/speaking-of-health/3-health-benefits-of-volunteering</a:t>
            </a:r>
            <a:r>
              <a:rPr lang="en-US" sz="2400" b="1">
                <a:solidFill>
                  <a:schemeClr val="dk1"/>
                </a:solidFill>
                <a:latin typeface="Arial"/>
                <a:ea typeface="Arial"/>
                <a:cs typeface="Arial"/>
                <a:sym typeface="Arial"/>
              </a:rPr>
              <a:t> </a:t>
            </a:r>
            <a:endParaRPr sz="2400" b="1">
              <a:solidFill>
                <a:schemeClr val="dk1"/>
              </a:solidFill>
              <a:latin typeface="Arial"/>
              <a:ea typeface="Arial"/>
              <a:cs typeface="Arial"/>
              <a:sym typeface="Arial"/>
            </a:endParaRPr>
          </a:p>
          <a:p>
            <a:pPr marL="914400" lvl="0" indent="0" algn="l" rtl="0">
              <a:lnSpc>
                <a:spcPct val="115000"/>
              </a:lnSpc>
              <a:spcBef>
                <a:spcPts val="0"/>
              </a:spcBef>
              <a:spcAft>
                <a:spcPts val="0"/>
              </a:spcAft>
              <a:buNone/>
            </a:pPr>
            <a:endParaRPr sz="2400" b="1">
              <a:solidFill>
                <a:schemeClr val="dk1"/>
              </a:solidFill>
              <a:latin typeface="Arial"/>
              <a:ea typeface="Arial"/>
              <a:cs typeface="Arial"/>
              <a:sym typeface="Arial"/>
            </a:endParaRPr>
          </a:p>
          <a:p>
            <a:pPr marL="914400" lvl="1" indent="-369570" algn="l" rtl="0">
              <a:lnSpc>
                <a:spcPct val="115000"/>
              </a:lnSpc>
              <a:spcBef>
                <a:spcPts val="0"/>
              </a:spcBef>
              <a:spcAft>
                <a:spcPts val="0"/>
              </a:spcAft>
              <a:buClr>
                <a:schemeClr val="dk1"/>
              </a:buClr>
              <a:buSzPct val="100000"/>
              <a:buChar char="❏"/>
            </a:pPr>
            <a:r>
              <a:rPr lang="en-US" sz="2400" b="1">
                <a:solidFill>
                  <a:schemeClr val="dk1"/>
                </a:solidFill>
                <a:latin typeface="Arial"/>
                <a:ea typeface="Arial"/>
                <a:cs typeface="Arial"/>
                <a:sym typeface="Arial"/>
              </a:rPr>
              <a:t>The testimonies of how God has used Kairos to change our lives.</a:t>
            </a:r>
            <a:endParaRPr sz="2400" b="1">
              <a:solidFill>
                <a:schemeClr val="dk1"/>
              </a:solidFill>
              <a:latin typeface="Arial"/>
              <a:ea typeface="Arial"/>
              <a:cs typeface="Arial"/>
              <a:sym typeface="Arial"/>
            </a:endParaRPr>
          </a:p>
          <a:p>
            <a:pPr marL="457200" lvl="0" indent="0" algn="l" rtl="0">
              <a:lnSpc>
                <a:spcPct val="115000"/>
              </a:lnSpc>
              <a:spcBef>
                <a:spcPts val="0"/>
              </a:spcBef>
              <a:spcAft>
                <a:spcPts val="0"/>
              </a:spcAft>
              <a:buClr>
                <a:schemeClr val="dk1"/>
              </a:buClr>
              <a:buSzPct val="52381"/>
              <a:buFont typeface="Arial"/>
              <a:buNone/>
            </a:pPr>
            <a:endParaRPr sz="2100" b="1" i="1">
              <a:solidFill>
                <a:schemeClr val="dk1"/>
              </a:solidFill>
              <a:latin typeface="Arial"/>
              <a:ea typeface="Arial"/>
              <a:cs typeface="Arial"/>
              <a:sym typeface="Arial"/>
            </a:endParaRPr>
          </a:p>
          <a:p>
            <a:pPr marL="457200" lvl="0" indent="0" algn="l" rtl="0">
              <a:lnSpc>
                <a:spcPct val="115000"/>
              </a:lnSpc>
              <a:spcBef>
                <a:spcPts val="0"/>
              </a:spcBef>
              <a:spcAft>
                <a:spcPts val="0"/>
              </a:spcAft>
              <a:buClr>
                <a:schemeClr val="dk1"/>
              </a:buClr>
              <a:buSzPct val="52381"/>
              <a:buFont typeface="Arial"/>
              <a:buNone/>
            </a:pPr>
            <a:endParaRPr sz="2100" b="1" i="1">
              <a:solidFill>
                <a:schemeClr val="dk1"/>
              </a:solidFill>
              <a:latin typeface="Arial"/>
              <a:ea typeface="Arial"/>
              <a:cs typeface="Arial"/>
              <a:sym typeface="Arial"/>
            </a:endParaRPr>
          </a:p>
          <a:p>
            <a:pPr marL="457200" lvl="0" indent="0" algn="ctr" rtl="0">
              <a:lnSpc>
                <a:spcPct val="115000"/>
              </a:lnSpc>
              <a:spcBef>
                <a:spcPts val="0"/>
              </a:spcBef>
              <a:spcAft>
                <a:spcPts val="0"/>
              </a:spcAft>
              <a:buClr>
                <a:schemeClr val="dk1"/>
              </a:buClr>
              <a:buSzPts val="1018"/>
              <a:buFont typeface="Arial"/>
              <a:buNone/>
            </a:pPr>
            <a:r>
              <a:rPr lang="en-US" sz="5300" b="1">
                <a:solidFill>
                  <a:srgbClr val="1155CC"/>
                </a:solidFill>
                <a:latin typeface="Arial"/>
                <a:ea typeface="Arial"/>
                <a:cs typeface="Arial"/>
                <a:sym typeface="Arial"/>
              </a:rPr>
              <a:t>Impact of Kairos</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7E2F5E-19AC-317C-6365-D0D9F213238F}"/>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29622A5B-14AE-BA54-2BC4-A11355DBD0E7}"/>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1375146890"/>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6EF1308-2688-93F9-E27D-397F69BA14AC}"/>
              </a:ext>
            </a:extLst>
          </p:cNvPr>
          <p:cNvSpPr>
            <a:spLocks noGrp="1"/>
          </p:cNvSpPr>
          <p:nvPr>
            <p:ph type="title"/>
          </p:nvPr>
        </p:nvSpPr>
        <p:spPr/>
        <p:txBody>
          <a:bodyPr>
            <a:normAutofit/>
          </a:bodyPr>
          <a:lstStyle/>
          <a:p>
            <a:pPr>
              <a:lnSpc>
                <a:spcPts val="4300"/>
              </a:lnSpc>
            </a:pPr>
            <a:r>
              <a:rPr lang="en-US" dirty="0"/>
              <a:t>A Prayer of Thanksgiving</a:t>
            </a:r>
          </a:p>
        </p:txBody>
      </p:sp>
      <p:sp>
        <p:nvSpPr>
          <p:cNvPr id="3" name="Content Placeholder 2">
            <a:extLst>
              <a:ext uri="{FF2B5EF4-FFF2-40B4-BE49-F238E27FC236}">
                <a16:creationId xmlns:a16="http://schemas.microsoft.com/office/drawing/2014/main" id="{5FD64CA0-5588-5958-2EC6-E7C47EA11EF9}"/>
              </a:ext>
            </a:extLst>
          </p:cNvPr>
          <p:cNvSpPr>
            <a:spLocks noGrp="1"/>
          </p:cNvSpPr>
          <p:nvPr>
            <p:ph sz="half" idx="1"/>
          </p:nvPr>
        </p:nvSpPr>
        <p:spPr/>
        <p:txBody>
          <a:bodyPr/>
          <a:lstStyle/>
          <a:p>
            <a:endParaRPr lang="en-US"/>
          </a:p>
        </p:txBody>
      </p:sp>
    </p:spTree>
    <p:extLst>
      <p:ext uri="{BB962C8B-B14F-4D97-AF65-F5344CB8AC3E}">
        <p14:creationId xmlns:p14="http://schemas.microsoft.com/office/powerpoint/2010/main" val="3811522074"/>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A6ACFE-679B-FC4B-8EB2-260A4307A3F8}"/>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5B52A704-C5CA-88FA-F519-86A586AF099E}"/>
              </a:ext>
            </a:extLst>
          </p:cNvPr>
          <p:cNvSpPr>
            <a:spLocks noGrp="1"/>
          </p:cNvSpPr>
          <p:nvPr>
            <p:ph type="title"/>
          </p:nvPr>
        </p:nvSpPr>
        <p:spPr/>
        <p:txBody>
          <a:bodyPr>
            <a:normAutofit fontScale="90000"/>
          </a:bodyPr>
          <a:lstStyle/>
          <a:p>
            <a:pPr>
              <a:lnSpc>
                <a:spcPts val="4300"/>
              </a:lnSpc>
            </a:pPr>
            <a:r>
              <a:rPr lang="en-US" dirty="0"/>
              <a:t>Devotional</a:t>
            </a:r>
            <a:br>
              <a:rPr lang="en-US" dirty="0"/>
            </a:br>
            <a:r>
              <a:rPr lang="en-US" dirty="0"/>
              <a:t>Let’s Keep the Switch On</a:t>
            </a:r>
          </a:p>
        </p:txBody>
      </p:sp>
      <p:sp>
        <p:nvSpPr>
          <p:cNvPr id="8" name="Content Placeholder 7">
            <a:extLst>
              <a:ext uri="{FF2B5EF4-FFF2-40B4-BE49-F238E27FC236}">
                <a16:creationId xmlns:a16="http://schemas.microsoft.com/office/drawing/2014/main" id="{E73C4A65-ED33-18B1-513E-C12DAF6DBC06}"/>
              </a:ext>
            </a:extLst>
          </p:cNvPr>
          <p:cNvSpPr>
            <a:spLocks noGrp="1"/>
          </p:cNvSpPr>
          <p:nvPr>
            <p:ph sz="half" idx="1"/>
          </p:nvPr>
        </p:nvSpPr>
        <p:spPr>
          <a:xfrm>
            <a:off x="379412" y="2590800"/>
            <a:ext cx="10969943" cy="3581397"/>
          </a:xfrm>
        </p:spPr>
        <p:txBody>
          <a:bodyPr>
            <a:noAutofit/>
          </a:bodyPr>
          <a:lstStyle/>
          <a:p>
            <a:pPr>
              <a:lnSpc>
                <a:spcPts val="3500"/>
              </a:lnSpc>
            </a:pPr>
            <a:r>
              <a:rPr lang="en-US" dirty="0"/>
              <a:t>Rom 12:9  	Your love must be without hypocrisy.</a:t>
            </a:r>
          </a:p>
          <a:p>
            <a:endParaRPr lang="en-US" dirty="0"/>
          </a:p>
        </p:txBody>
      </p:sp>
    </p:spTree>
    <p:extLst>
      <p:ext uri="{BB962C8B-B14F-4D97-AF65-F5344CB8AC3E}">
        <p14:creationId xmlns:p14="http://schemas.microsoft.com/office/powerpoint/2010/main" val="77552702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8A78C8-E682-2D58-9DCC-2467B4282D8E}"/>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8F17B982-8B5F-C6E1-D5F5-536A4A23CE45}"/>
              </a:ext>
            </a:extLst>
          </p:cNvPr>
          <p:cNvSpPr>
            <a:spLocks noGrp="1"/>
          </p:cNvSpPr>
          <p:nvPr>
            <p:ph type="title"/>
          </p:nvPr>
        </p:nvSpPr>
        <p:spPr/>
        <p:txBody>
          <a:bodyPr>
            <a:normAutofit fontScale="90000"/>
          </a:bodyPr>
          <a:lstStyle/>
          <a:p>
            <a:pPr>
              <a:lnSpc>
                <a:spcPts val="4300"/>
              </a:lnSpc>
            </a:pPr>
            <a:r>
              <a:rPr lang="en-US" dirty="0"/>
              <a:t>Devotional</a:t>
            </a:r>
            <a:br>
              <a:rPr lang="en-US" dirty="0"/>
            </a:br>
            <a:r>
              <a:rPr lang="en-US" dirty="0"/>
              <a:t>Let’s Keep the Switch On</a:t>
            </a:r>
          </a:p>
        </p:txBody>
      </p:sp>
      <p:sp>
        <p:nvSpPr>
          <p:cNvPr id="8" name="Content Placeholder 7">
            <a:extLst>
              <a:ext uri="{FF2B5EF4-FFF2-40B4-BE49-F238E27FC236}">
                <a16:creationId xmlns:a16="http://schemas.microsoft.com/office/drawing/2014/main" id="{ED96C667-8579-EE5C-834E-2886A7D690EB}"/>
              </a:ext>
            </a:extLst>
          </p:cNvPr>
          <p:cNvSpPr>
            <a:spLocks noGrp="1"/>
          </p:cNvSpPr>
          <p:nvPr>
            <p:ph sz="half" idx="1"/>
          </p:nvPr>
        </p:nvSpPr>
        <p:spPr>
          <a:xfrm>
            <a:off x="379412" y="2590800"/>
            <a:ext cx="10969943" cy="3962400"/>
          </a:xfrm>
        </p:spPr>
        <p:txBody>
          <a:bodyPr>
            <a:noAutofit/>
          </a:bodyPr>
          <a:lstStyle/>
          <a:p>
            <a:pPr>
              <a:lnSpc>
                <a:spcPts val="3500"/>
              </a:lnSpc>
            </a:pPr>
            <a:r>
              <a:rPr lang="en-US" dirty="0"/>
              <a:t>Rom 12:10  	Be </a:t>
            </a:r>
            <a:r>
              <a:rPr lang="en-US" b="1" dirty="0"/>
              <a:t>devoted</a:t>
            </a:r>
            <a:r>
              <a:rPr lang="en-US" dirty="0"/>
              <a:t> to each other with mutual affection. 			</a:t>
            </a:r>
            <a:r>
              <a:rPr lang="en-US" b="1" dirty="0"/>
              <a:t>Excel</a:t>
            </a:r>
            <a:r>
              <a:rPr lang="en-US" dirty="0"/>
              <a:t> at showing respect for each other. </a:t>
            </a:r>
          </a:p>
          <a:p>
            <a:pPr>
              <a:lnSpc>
                <a:spcPts val="3500"/>
              </a:lnSpc>
            </a:pPr>
            <a:r>
              <a:rPr lang="en-US" dirty="0"/>
              <a:t>Tit 2:7  		</a:t>
            </a:r>
            <a:r>
              <a:rPr lang="en-US" b="1" dirty="0"/>
              <a:t>Always</a:t>
            </a:r>
            <a:r>
              <a:rPr lang="en-US" dirty="0"/>
              <a:t> set an example for others by doing good 			actions. Teach with integrity and dignity. </a:t>
            </a:r>
          </a:p>
          <a:p>
            <a:pPr>
              <a:lnSpc>
                <a:spcPts val="3500"/>
              </a:lnSpc>
            </a:pPr>
            <a:r>
              <a:rPr lang="en-US" dirty="0"/>
              <a:t>1Th 5:11  	So then, </a:t>
            </a:r>
            <a:r>
              <a:rPr lang="en-US" b="1" dirty="0"/>
              <a:t>encourage one another</a:t>
            </a:r>
            <a:r>
              <a:rPr lang="en-US" dirty="0"/>
              <a:t> and </a:t>
            </a:r>
            <a:r>
              <a:rPr lang="en-US" b="1" dirty="0"/>
              <a:t>build each 			other up</a:t>
            </a:r>
          </a:p>
          <a:p>
            <a:pPr>
              <a:lnSpc>
                <a:spcPts val="3500"/>
              </a:lnSpc>
            </a:pPr>
            <a:r>
              <a:rPr lang="en-US" dirty="0"/>
              <a:t>Eph 4:29		“only what is good for </a:t>
            </a:r>
            <a:r>
              <a:rPr lang="en-US" b="1" dirty="0"/>
              <a:t>building up people and 			meeting the need of the moment.”</a:t>
            </a:r>
          </a:p>
          <a:p>
            <a:pPr>
              <a:lnSpc>
                <a:spcPts val="3500"/>
              </a:lnSpc>
            </a:pPr>
            <a:endParaRPr lang="en-US" dirty="0"/>
          </a:p>
          <a:p>
            <a:pPr>
              <a:lnSpc>
                <a:spcPts val="3500"/>
              </a:lnSpc>
            </a:pPr>
            <a:endParaRPr lang="en-US" dirty="0"/>
          </a:p>
          <a:p>
            <a:endParaRPr lang="en-US" dirty="0"/>
          </a:p>
        </p:txBody>
      </p:sp>
    </p:spTree>
    <p:extLst>
      <p:ext uri="{BB962C8B-B14F-4D97-AF65-F5344CB8AC3E}">
        <p14:creationId xmlns:p14="http://schemas.microsoft.com/office/powerpoint/2010/main" val="200492341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fade">
                                      <p:cBhvr>
                                        <p:cTn id="12" dur="5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fade">
                                      <p:cBhvr>
                                        <p:cTn id="17" dur="500"/>
                                        <p:tgtEl>
                                          <p:spTgt spid="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
                                            <p:txEl>
                                              <p:pRg st="3" end="3"/>
                                            </p:txEl>
                                          </p:spTgt>
                                        </p:tgtEl>
                                        <p:attrNameLst>
                                          <p:attrName>style.visibility</p:attrName>
                                        </p:attrNameLst>
                                      </p:cBhvr>
                                      <p:to>
                                        <p:strVal val="visible"/>
                                      </p:to>
                                    </p:set>
                                    <p:animEffect transition="in" filter="fade">
                                      <p:cBhvr>
                                        <p:cTn id="22" dur="500"/>
                                        <p:tgtEl>
                                          <p:spTgt spid="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8696C1-D289-E0AC-90C4-FC34049FC01D}"/>
            </a:ext>
          </a:extLst>
        </p:cNvPr>
        <p:cNvGrpSpPr/>
        <p:nvPr/>
      </p:nvGrpSpPr>
      <p:grpSpPr>
        <a:xfrm>
          <a:off x="0" y="0"/>
          <a:ext cx="0" cy="0"/>
          <a:chOff x="0" y="0"/>
          <a:chExt cx="0" cy="0"/>
        </a:xfrm>
      </p:grpSpPr>
      <p:sp>
        <p:nvSpPr>
          <p:cNvPr id="8" name="Content Placeholder 7">
            <a:extLst>
              <a:ext uri="{FF2B5EF4-FFF2-40B4-BE49-F238E27FC236}">
                <a16:creationId xmlns:a16="http://schemas.microsoft.com/office/drawing/2014/main" id="{AAB3FA3F-28C5-9B87-B7E4-ED7216103A9A}"/>
              </a:ext>
            </a:extLst>
          </p:cNvPr>
          <p:cNvSpPr>
            <a:spLocks noGrp="1"/>
          </p:cNvSpPr>
          <p:nvPr>
            <p:ph sz="half" idx="1"/>
          </p:nvPr>
        </p:nvSpPr>
        <p:spPr>
          <a:xfrm>
            <a:off x="379411" y="2590800"/>
            <a:ext cx="11809413" cy="3581397"/>
          </a:xfrm>
        </p:spPr>
        <p:txBody>
          <a:bodyPr>
            <a:noAutofit/>
          </a:bodyPr>
          <a:lstStyle/>
          <a:p>
            <a:pPr>
              <a:lnSpc>
                <a:spcPts val="3500"/>
              </a:lnSpc>
            </a:pPr>
            <a:r>
              <a:rPr lang="en-US" dirty="0"/>
              <a:t>Gal 5:14  	For the whole Law is summarized in a single 				statement: "You must love your neighbor as yourself.</a:t>
            </a:r>
          </a:p>
          <a:p>
            <a:pPr>
              <a:lnSpc>
                <a:spcPts val="3500"/>
              </a:lnSpc>
            </a:pPr>
            <a:r>
              <a:rPr lang="en-US" dirty="0"/>
              <a:t>Joh 13:34  	</a:t>
            </a:r>
            <a:r>
              <a:rPr lang="en-US" dirty="0">
                <a:solidFill>
                  <a:srgbClr val="FF0000"/>
                </a:solidFill>
              </a:rPr>
              <a:t>I am giving you a new commandment to love one 				another. </a:t>
            </a:r>
            <a:r>
              <a:rPr lang="en-US" b="1" dirty="0">
                <a:solidFill>
                  <a:srgbClr val="FF0000"/>
                </a:solidFill>
              </a:rPr>
              <a:t>Just as I have loved you, you also should 			love one another.</a:t>
            </a:r>
            <a:r>
              <a:rPr lang="en-US" b="1" dirty="0"/>
              <a:t> </a:t>
            </a:r>
          </a:p>
          <a:p>
            <a:pPr>
              <a:lnSpc>
                <a:spcPts val="3500"/>
              </a:lnSpc>
            </a:pPr>
            <a:endParaRPr lang="en-US" dirty="0"/>
          </a:p>
        </p:txBody>
      </p:sp>
      <p:sp>
        <p:nvSpPr>
          <p:cNvPr id="5" name="Title 6">
            <a:extLst>
              <a:ext uri="{FF2B5EF4-FFF2-40B4-BE49-F238E27FC236}">
                <a16:creationId xmlns:a16="http://schemas.microsoft.com/office/drawing/2014/main" id="{CFB9A3F4-EE58-F56D-50F3-120832DB2E9A}"/>
              </a:ext>
            </a:extLst>
          </p:cNvPr>
          <p:cNvSpPr>
            <a:spLocks noGrp="1"/>
          </p:cNvSpPr>
          <p:nvPr>
            <p:ph type="title"/>
          </p:nvPr>
        </p:nvSpPr>
        <p:spPr>
          <a:xfrm>
            <a:off x="643474" y="1378435"/>
            <a:ext cx="10969943" cy="1029799"/>
          </a:xfrm>
        </p:spPr>
        <p:txBody>
          <a:bodyPr>
            <a:normAutofit fontScale="90000"/>
          </a:bodyPr>
          <a:lstStyle/>
          <a:p>
            <a:pPr>
              <a:lnSpc>
                <a:spcPts val="4300"/>
              </a:lnSpc>
            </a:pPr>
            <a:r>
              <a:rPr lang="en-US" dirty="0"/>
              <a:t>Devotional</a:t>
            </a:r>
            <a:br>
              <a:rPr lang="en-US" dirty="0"/>
            </a:br>
            <a:r>
              <a:rPr lang="en-US" dirty="0"/>
              <a:t>Let’s Keep the Switch On</a:t>
            </a:r>
          </a:p>
        </p:txBody>
      </p:sp>
    </p:spTree>
    <p:extLst>
      <p:ext uri="{BB962C8B-B14F-4D97-AF65-F5344CB8AC3E}">
        <p14:creationId xmlns:p14="http://schemas.microsoft.com/office/powerpoint/2010/main" val="137454893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fade">
                                      <p:cBhvr>
                                        <p:cTn id="12" dur="500"/>
                                        <p:tgtEl>
                                          <p:spTgt spid="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A3D78F-5DAE-2625-7AE8-7800436FF980}"/>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1081E313-CD97-88D5-469F-80DAD9C66220}"/>
              </a:ext>
            </a:extLst>
          </p:cNvPr>
          <p:cNvPicPr>
            <a:picLocks noChangeAspect="1"/>
          </p:cNvPicPr>
          <p:nvPr/>
        </p:nvPicPr>
        <p:blipFill>
          <a:blip r:embed="rId3"/>
          <a:stretch>
            <a:fillRect/>
          </a:stretch>
        </p:blipFill>
        <p:spPr>
          <a:xfrm>
            <a:off x="0" y="774694"/>
            <a:ext cx="12188825" cy="6083305"/>
          </a:xfrm>
          <a:prstGeom prst="rect">
            <a:avLst/>
          </a:prstGeom>
        </p:spPr>
      </p:pic>
      <p:sp>
        <p:nvSpPr>
          <p:cNvPr id="7" name="Title 6">
            <a:extLst>
              <a:ext uri="{FF2B5EF4-FFF2-40B4-BE49-F238E27FC236}">
                <a16:creationId xmlns:a16="http://schemas.microsoft.com/office/drawing/2014/main" id="{5851FD5C-0C8A-BDD7-516A-1446DF7B1F09}"/>
              </a:ext>
            </a:extLst>
          </p:cNvPr>
          <p:cNvSpPr>
            <a:spLocks noGrp="1"/>
          </p:cNvSpPr>
          <p:nvPr>
            <p:ph type="title"/>
          </p:nvPr>
        </p:nvSpPr>
        <p:spPr/>
        <p:txBody>
          <a:bodyPr/>
          <a:lstStyle/>
          <a:p>
            <a:r>
              <a:rPr lang="en-US" dirty="0"/>
              <a:t>The Impact of Kairos</a:t>
            </a:r>
          </a:p>
        </p:txBody>
      </p:sp>
      <p:pic>
        <p:nvPicPr>
          <p:cNvPr id="5" name="Picture 4">
            <a:extLst>
              <a:ext uri="{FF2B5EF4-FFF2-40B4-BE49-F238E27FC236}">
                <a16:creationId xmlns:a16="http://schemas.microsoft.com/office/drawing/2014/main" id="{0661B8A5-F742-5F5E-0F08-36B43C818051}"/>
              </a:ext>
            </a:extLst>
          </p:cNvPr>
          <p:cNvPicPr>
            <a:picLocks noChangeAspect="1"/>
          </p:cNvPicPr>
          <p:nvPr/>
        </p:nvPicPr>
        <p:blipFill>
          <a:blip r:embed="rId4"/>
          <a:stretch>
            <a:fillRect/>
          </a:stretch>
        </p:blipFill>
        <p:spPr>
          <a:xfrm>
            <a:off x="0" y="774695"/>
            <a:ext cx="12188825" cy="6083305"/>
          </a:xfrm>
          <a:prstGeom prst="rect">
            <a:avLst/>
          </a:prstGeom>
        </p:spPr>
      </p:pic>
      <p:pic>
        <p:nvPicPr>
          <p:cNvPr id="4" name="Picture 3">
            <a:extLst>
              <a:ext uri="{FF2B5EF4-FFF2-40B4-BE49-F238E27FC236}">
                <a16:creationId xmlns:a16="http://schemas.microsoft.com/office/drawing/2014/main" id="{D4635A19-1142-0982-0683-6CD42EF4EA62}"/>
              </a:ext>
            </a:extLst>
          </p:cNvPr>
          <p:cNvPicPr>
            <a:picLocks noChangeAspect="1"/>
          </p:cNvPicPr>
          <p:nvPr/>
        </p:nvPicPr>
        <p:blipFill>
          <a:blip r:embed="rId5"/>
          <a:stretch>
            <a:fillRect/>
          </a:stretch>
        </p:blipFill>
        <p:spPr>
          <a:xfrm>
            <a:off x="8299381" y="3678230"/>
            <a:ext cx="1640849" cy="636591"/>
          </a:xfrm>
          <a:prstGeom prst="rect">
            <a:avLst/>
          </a:prstGeom>
        </p:spPr>
      </p:pic>
      <p:pic>
        <p:nvPicPr>
          <p:cNvPr id="10" name="Picture 9">
            <a:extLst>
              <a:ext uri="{FF2B5EF4-FFF2-40B4-BE49-F238E27FC236}">
                <a16:creationId xmlns:a16="http://schemas.microsoft.com/office/drawing/2014/main" id="{F73C8378-702C-F284-44FE-0F38D7550F3C}"/>
              </a:ext>
            </a:extLst>
          </p:cNvPr>
          <p:cNvPicPr>
            <a:picLocks noChangeAspect="1"/>
          </p:cNvPicPr>
          <p:nvPr/>
        </p:nvPicPr>
        <p:blipFill>
          <a:blip r:embed="rId6"/>
          <a:srcRect/>
          <a:stretch/>
        </p:blipFill>
        <p:spPr>
          <a:xfrm>
            <a:off x="9066212" y="3213450"/>
            <a:ext cx="2472633" cy="2472633"/>
          </a:xfrm>
          <a:prstGeom prst="rect">
            <a:avLst/>
          </a:prstGeom>
        </p:spPr>
      </p:pic>
      <p:pic>
        <p:nvPicPr>
          <p:cNvPr id="8" name="Picture 7">
            <a:extLst>
              <a:ext uri="{FF2B5EF4-FFF2-40B4-BE49-F238E27FC236}">
                <a16:creationId xmlns:a16="http://schemas.microsoft.com/office/drawing/2014/main" id="{A19C0A4F-DADA-3E86-189F-B240977CB346}"/>
              </a:ext>
            </a:extLst>
          </p:cNvPr>
          <p:cNvPicPr>
            <a:picLocks noChangeAspect="1"/>
          </p:cNvPicPr>
          <p:nvPr/>
        </p:nvPicPr>
        <p:blipFill>
          <a:blip r:embed="rId7"/>
          <a:stretch>
            <a:fillRect/>
          </a:stretch>
        </p:blipFill>
        <p:spPr>
          <a:xfrm>
            <a:off x="6780212" y="3818860"/>
            <a:ext cx="3385826" cy="3385826"/>
          </a:xfrm>
          <a:prstGeom prst="rect">
            <a:avLst/>
          </a:prstGeom>
        </p:spPr>
      </p:pic>
      <p:pic>
        <p:nvPicPr>
          <p:cNvPr id="14" name="Picture 13">
            <a:extLst>
              <a:ext uri="{FF2B5EF4-FFF2-40B4-BE49-F238E27FC236}">
                <a16:creationId xmlns:a16="http://schemas.microsoft.com/office/drawing/2014/main" id="{4866F950-EC60-B8CF-163C-319DF4F3D7DE}"/>
              </a:ext>
            </a:extLst>
          </p:cNvPr>
          <p:cNvPicPr>
            <a:picLocks noChangeAspect="1"/>
          </p:cNvPicPr>
          <p:nvPr/>
        </p:nvPicPr>
        <p:blipFill>
          <a:blip r:embed="rId8"/>
          <a:stretch>
            <a:fillRect/>
          </a:stretch>
        </p:blipFill>
        <p:spPr>
          <a:xfrm>
            <a:off x="4068236" y="2057400"/>
            <a:ext cx="2472633" cy="2472633"/>
          </a:xfrm>
          <a:prstGeom prst="rect">
            <a:avLst/>
          </a:prstGeom>
        </p:spPr>
      </p:pic>
      <p:pic>
        <p:nvPicPr>
          <p:cNvPr id="12" name="Picture 11">
            <a:extLst>
              <a:ext uri="{FF2B5EF4-FFF2-40B4-BE49-F238E27FC236}">
                <a16:creationId xmlns:a16="http://schemas.microsoft.com/office/drawing/2014/main" id="{DA8E455A-D21C-3C73-62E6-630B889D8993}"/>
              </a:ext>
            </a:extLst>
          </p:cNvPr>
          <p:cNvPicPr>
            <a:picLocks noChangeAspect="1"/>
          </p:cNvPicPr>
          <p:nvPr/>
        </p:nvPicPr>
        <p:blipFill>
          <a:blip r:embed="rId9"/>
          <a:stretch>
            <a:fillRect/>
          </a:stretch>
        </p:blipFill>
        <p:spPr>
          <a:xfrm>
            <a:off x="2817812" y="3429000"/>
            <a:ext cx="2171463" cy="1447642"/>
          </a:xfrm>
          <a:prstGeom prst="rect">
            <a:avLst/>
          </a:prstGeom>
        </p:spPr>
      </p:pic>
    </p:spTree>
    <p:extLst>
      <p:ext uri="{BB962C8B-B14F-4D97-AF65-F5344CB8AC3E}">
        <p14:creationId xmlns:p14="http://schemas.microsoft.com/office/powerpoint/2010/main" val="2404931713"/>
      </p:ext>
    </p:extLst>
  </p:cSld>
  <p:clrMapOvr>
    <a:masterClrMapping/>
  </p:clrMapOvr>
  <p:transition>
    <p:fad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par>
                                    <p:cTn id="8" presetID="2" presetClass="entr" presetSubtype="1" decel="10000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 calcmode="lin" valueType="num">
                                          <p:cBhvr additive="base">
                                            <p:cTn id="10" dur="500" fill="hold"/>
                                            <p:tgtEl>
                                              <p:spTgt spid="4"/>
                                            </p:tgtEl>
                                            <p:attrNameLst>
                                              <p:attrName>ppt_x</p:attrName>
                                            </p:attrNameLst>
                                          </p:cBhvr>
                                          <p:tavLst>
                                            <p:tav tm="0">
                                              <p:val>
                                                <p:strVal val="#ppt_x"/>
                                              </p:val>
                                            </p:tav>
                                            <p:tav tm="100000">
                                              <p:val>
                                                <p:strVal val="#ppt_x"/>
                                              </p:val>
                                            </p:tav>
                                          </p:tavLst>
                                        </p:anim>
                                        <p:anim calcmode="lin" valueType="num">
                                          <p:cBhvr additive="base">
                                            <p:cTn id="11"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2" presetClass="entr" presetSubtype="1" fill="hold" nodeType="clickEffect" p14:presetBounceEnd="54000">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14:bounceEnd="54000">
                                          <p:cBhvr additive="base">
                                            <p:cTn id="16" dur="500" fill="hold"/>
                                            <p:tgtEl>
                                              <p:spTgt spid="8"/>
                                            </p:tgtEl>
                                            <p:attrNameLst>
                                              <p:attrName>ppt_x</p:attrName>
                                            </p:attrNameLst>
                                          </p:cBhvr>
                                          <p:tavLst>
                                            <p:tav tm="0">
                                              <p:val>
                                                <p:strVal val="#ppt_x"/>
                                              </p:val>
                                            </p:tav>
                                            <p:tav tm="100000">
                                              <p:val>
                                                <p:strVal val="#ppt_x"/>
                                              </p:val>
                                            </p:tav>
                                          </p:tavLst>
                                        </p:anim>
                                        <p:anim calcmode="lin" valueType="num" p14:bounceEnd="54000">
                                          <p:cBhvr additive="base">
                                            <p:cTn id="17" dur="500" fill="hold"/>
                                            <p:tgtEl>
                                              <p:spTgt spid="8"/>
                                            </p:tgtEl>
                                            <p:attrNameLst>
                                              <p:attrName>ppt_y</p:attrName>
                                            </p:attrNameLst>
                                          </p:cBhvr>
                                          <p:tavLst>
                                            <p:tav tm="0">
                                              <p:val>
                                                <p:strVal val="0-#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1" fill="hold" nodeType="clickEffect" p14:presetBounceEnd="52000">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14:bounceEnd="52000">
                                          <p:cBhvr additive="base">
                                            <p:cTn id="22" dur="500" fill="hold"/>
                                            <p:tgtEl>
                                              <p:spTgt spid="10"/>
                                            </p:tgtEl>
                                            <p:attrNameLst>
                                              <p:attrName>ppt_x</p:attrName>
                                            </p:attrNameLst>
                                          </p:cBhvr>
                                          <p:tavLst>
                                            <p:tav tm="0">
                                              <p:val>
                                                <p:strVal val="#ppt_x"/>
                                              </p:val>
                                            </p:tav>
                                            <p:tav tm="100000">
                                              <p:val>
                                                <p:strVal val="#ppt_x"/>
                                              </p:val>
                                            </p:tav>
                                          </p:tavLst>
                                        </p:anim>
                                        <p:anim calcmode="lin" valueType="num" p14:bounceEnd="52000">
                                          <p:cBhvr additive="base">
                                            <p:cTn id="23" dur="500" fill="hold"/>
                                            <p:tgtEl>
                                              <p:spTgt spid="10"/>
                                            </p:tgtEl>
                                            <p:attrNameLst>
                                              <p:attrName>ppt_y</p:attrName>
                                            </p:attrNameLst>
                                          </p:cBhvr>
                                          <p:tavLst>
                                            <p:tav tm="0">
                                              <p:val>
                                                <p:strVal val="0-#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1" fill="hold" nodeType="clickEffect" p14:presetBounceEnd="56000">
                                      <p:stCondLst>
                                        <p:cond delay="0"/>
                                      </p:stCondLst>
                                      <p:childTnLst>
                                        <p:set>
                                          <p:cBhvr>
                                            <p:cTn id="27" dur="1" fill="hold">
                                              <p:stCondLst>
                                                <p:cond delay="0"/>
                                              </p:stCondLst>
                                            </p:cTn>
                                            <p:tgtEl>
                                              <p:spTgt spid="14"/>
                                            </p:tgtEl>
                                            <p:attrNameLst>
                                              <p:attrName>style.visibility</p:attrName>
                                            </p:attrNameLst>
                                          </p:cBhvr>
                                          <p:to>
                                            <p:strVal val="visible"/>
                                          </p:to>
                                        </p:set>
                                        <p:anim calcmode="lin" valueType="num" p14:bounceEnd="56000">
                                          <p:cBhvr additive="base">
                                            <p:cTn id="28" dur="500" fill="hold"/>
                                            <p:tgtEl>
                                              <p:spTgt spid="14"/>
                                            </p:tgtEl>
                                            <p:attrNameLst>
                                              <p:attrName>ppt_x</p:attrName>
                                            </p:attrNameLst>
                                          </p:cBhvr>
                                          <p:tavLst>
                                            <p:tav tm="0">
                                              <p:val>
                                                <p:strVal val="#ppt_x"/>
                                              </p:val>
                                            </p:tav>
                                            <p:tav tm="100000">
                                              <p:val>
                                                <p:strVal val="#ppt_x"/>
                                              </p:val>
                                            </p:tav>
                                          </p:tavLst>
                                        </p:anim>
                                        <p:anim calcmode="lin" valueType="num" p14:bounceEnd="56000">
                                          <p:cBhvr additive="base">
                                            <p:cTn id="29" dur="500" fill="hold"/>
                                            <p:tgtEl>
                                              <p:spTgt spid="14"/>
                                            </p:tgtEl>
                                            <p:attrNameLst>
                                              <p:attrName>ppt_y</p:attrName>
                                            </p:attrNameLst>
                                          </p:cBhvr>
                                          <p:tavLst>
                                            <p:tav tm="0">
                                              <p:val>
                                                <p:strVal val="0-#ppt_h/2"/>
                                              </p:val>
                                            </p:tav>
                                            <p:tav tm="100000">
                                              <p:val>
                                                <p:strVal val="#ppt_y"/>
                                              </p:val>
                                            </p:tav>
                                          </p:tavLst>
                                        </p:anim>
                                      </p:childTnLst>
                                    </p:cTn>
                                  </p:par>
                                  <p:par>
                                    <p:cTn id="30" presetID="2" presetClass="entr" presetSubtype="1" fill="hold" nodeType="withEffect" p14:presetBounceEnd="56000">
                                      <p:stCondLst>
                                        <p:cond delay="200"/>
                                      </p:stCondLst>
                                      <p:childTnLst>
                                        <p:set>
                                          <p:cBhvr>
                                            <p:cTn id="31" dur="1" fill="hold">
                                              <p:stCondLst>
                                                <p:cond delay="0"/>
                                              </p:stCondLst>
                                            </p:cTn>
                                            <p:tgtEl>
                                              <p:spTgt spid="12"/>
                                            </p:tgtEl>
                                            <p:attrNameLst>
                                              <p:attrName>style.visibility</p:attrName>
                                            </p:attrNameLst>
                                          </p:cBhvr>
                                          <p:to>
                                            <p:strVal val="visible"/>
                                          </p:to>
                                        </p:set>
                                        <p:anim calcmode="lin" valueType="num" p14:bounceEnd="56000">
                                          <p:cBhvr additive="base">
                                            <p:cTn id="32" dur="500" fill="hold"/>
                                            <p:tgtEl>
                                              <p:spTgt spid="12"/>
                                            </p:tgtEl>
                                            <p:attrNameLst>
                                              <p:attrName>ppt_x</p:attrName>
                                            </p:attrNameLst>
                                          </p:cBhvr>
                                          <p:tavLst>
                                            <p:tav tm="0">
                                              <p:val>
                                                <p:strVal val="#ppt_x"/>
                                              </p:val>
                                            </p:tav>
                                            <p:tav tm="100000">
                                              <p:val>
                                                <p:strVal val="#ppt_x"/>
                                              </p:val>
                                            </p:tav>
                                          </p:tavLst>
                                        </p:anim>
                                        <p:anim calcmode="lin" valueType="num" p14:bounceEnd="56000">
                                          <p:cBhvr additive="base">
                                            <p:cTn id="33" dur="500" fill="hold"/>
                                            <p:tgtEl>
                                              <p:spTgt spid="1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par>
                                    <p:cTn id="8" presetID="2" presetClass="entr" presetSubtype="1" decel="10000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 calcmode="lin" valueType="num">
                                          <p:cBhvr additive="base">
                                            <p:cTn id="10" dur="500" fill="hold"/>
                                            <p:tgtEl>
                                              <p:spTgt spid="4"/>
                                            </p:tgtEl>
                                            <p:attrNameLst>
                                              <p:attrName>ppt_x</p:attrName>
                                            </p:attrNameLst>
                                          </p:cBhvr>
                                          <p:tavLst>
                                            <p:tav tm="0">
                                              <p:val>
                                                <p:strVal val="#ppt_x"/>
                                              </p:val>
                                            </p:tav>
                                            <p:tav tm="100000">
                                              <p:val>
                                                <p:strVal val="#ppt_x"/>
                                              </p:val>
                                            </p:tav>
                                          </p:tavLst>
                                        </p:anim>
                                        <p:anim calcmode="lin" valueType="num">
                                          <p:cBhvr additive="base">
                                            <p:cTn id="11"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2" presetClass="entr" presetSubtype="1" fill="hold" nodeType="click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additive="base">
                                            <p:cTn id="16" dur="500" fill="hold"/>
                                            <p:tgtEl>
                                              <p:spTgt spid="8"/>
                                            </p:tgtEl>
                                            <p:attrNameLst>
                                              <p:attrName>ppt_x</p:attrName>
                                            </p:attrNameLst>
                                          </p:cBhvr>
                                          <p:tavLst>
                                            <p:tav tm="0">
                                              <p:val>
                                                <p:strVal val="#ppt_x"/>
                                              </p:val>
                                            </p:tav>
                                            <p:tav tm="100000">
                                              <p:val>
                                                <p:strVal val="#ppt_x"/>
                                              </p:val>
                                            </p:tav>
                                          </p:tavLst>
                                        </p:anim>
                                        <p:anim calcmode="lin" valueType="num">
                                          <p:cBhvr additive="base">
                                            <p:cTn id="17" dur="500" fill="hold"/>
                                            <p:tgtEl>
                                              <p:spTgt spid="8"/>
                                            </p:tgtEl>
                                            <p:attrNameLst>
                                              <p:attrName>ppt_y</p:attrName>
                                            </p:attrNameLst>
                                          </p:cBhvr>
                                          <p:tavLst>
                                            <p:tav tm="0">
                                              <p:val>
                                                <p:strVal val="0-#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1"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additive="base">
                                            <p:cTn id="22" dur="500" fill="hold"/>
                                            <p:tgtEl>
                                              <p:spTgt spid="10"/>
                                            </p:tgtEl>
                                            <p:attrNameLst>
                                              <p:attrName>ppt_x</p:attrName>
                                            </p:attrNameLst>
                                          </p:cBhvr>
                                          <p:tavLst>
                                            <p:tav tm="0">
                                              <p:val>
                                                <p:strVal val="#ppt_x"/>
                                              </p:val>
                                            </p:tav>
                                            <p:tav tm="100000">
                                              <p:val>
                                                <p:strVal val="#ppt_x"/>
                                              </p:val>
                                            </p:tav>
                                          </p:tavLst>
                                        </p:anim>
                                        <p:anim calcmode="lin" valueType="num">
                                          <p:cBhvr additive="base">
                                            <p:cTn id="23" dur="500" fill="hold"/>
                                            <p:tgtEl>
                                              <p:spTgt spid="10"/>
                                            </p:tgtEl>
                                            <p:attrNameLst>
                                              <p:attrName>ppt_y</p:attrName>
                                            </p:attrNameLst>
                                          </p:cBhvr>
                                          <p:tavLst>
                                            <p:tav tm="0">
                                              <p:val>
                                                <p:strVal val="0-#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1" fill="hold" nodeType="clickEffect">
                                      <p:stCondLst>
                                        <p:cond delay="0"/>
                                      </p:stCondLst>
                                      <p:childTnLst>
                                        <p:set>
                                          <p:cBhvr>
                                            <p:cTn id="27" dur="1" fill="hold">
                                              <p:stCondLst>
                                                <p:cond delay="0"/>
                                              </p:stCondLst>
                                            </p:cTn>
                                            <p:tgtEl>
                                              <p:spTgt spid="14"/>
                                            </p:tgtEl>
                                            <p:attrNameLst>
                                              <p:attrName>style.visibility</p:attrName>
                                            </p:attrNameLst>
                                          </p:cBhvr>
                                          <p:to>
                                            <p:strVal val="visible"/>
                                          </p:to>
                                        </p:set>
                                        <p:anim calcmode="lin" valueType="num">
                                          <p:cBhvr additive="base">
                                            <p:cTn id="28" dur="500" fill="hold"/>
                                            <p:tgtEl>
                                              <p:spTgt spid="14"/>
                                            </p:tgtEl>
                                            <p:attrNameLst>
                                              <p:attrName>ppt_x</p:attrName>
                                            </p:attrNameLst>
                                          </p:cBhvr>
                                          <p:tavLst>
                                            <p:tav tm="0">
                                              <p:val>
                                                <p:strVal val="#ppt_x"/>
                                              </p:val>
                                            </p:tav>
                                            <p:tav tm="100000">
                                              <p:val>
                                                <p:strVal val="#ppt_x"/>
                                              </p:val>
                                            </p:tav>
                                          </p:tavLst>
                                        </p:anim>
                                        <p:anim calcmode="lin" valueType="num">
                                          <p:cBhvr additive="base">
                                            <p:cTn id="29" dur="500" fill="hold"/>
                                            <p:tgtEl>
                                              <p:spTgt spid="14"/>
                                            </p:tgtEl>
                                            <p:attrNameLst>
                                              <p:attrName>ppt_y</p:attrName>
                                            </p:attrNameLst>
                                          </p:cBhvr>
                                          <p:tavLst>
                                            <p:tav tm="0">
                                              <p:val>
                                                <p:strVal val="0-#ppt_h/2"/>
                                              </p:val>
                                            </p:tav>
                                            <p:tav tm="100000">
                                              <p:val>
                                                <p:strVal val="#ppt_y"/>
                                              </p:val>
                                            </p:tav>
                                          </p:tavLst>
                                        </p:anim>
                                      </p:childTnLst>
                                    </p:cTn>
                                  </p:par>
                                  <p:par>
                                    <p:cTn id="30" presetID="2" presetClass="entr" presetSubtype="1" fill="hold" nodeType="withEffect">
                                      <p:stCondLst>
                                        <p:cond delay="200"/>
                                      </p:stCondLst>
                                      <p:childTnLst>
                                        <p:set>
                                          <p:cBhvr>
                                            <p:cTn id="31" dur="1" fill="hold">
                                              <p:stCondLst>
                                                <p:cond delay="0"/>
                                              </p:stCondLst>
                                            </p:cTn>
                                            <p:tgtEl>
                                              <p:spTgt spid="12"/>
                                            </p:tgtEl>
                                            <p:attrNameLst>
                                              <p:attrName>style.visibility</p:attrName>
                                            </p:attrNameLst>
                                          </p:cBhvr>
                                          <p:to>
                                            <p:strVal val="visible"/>
                                          </p:to>
                                        </p:set>
                                        <p:anim calcmode="lin" valueType="num">
                                          <p:cBhvr additive="base">
                                            <p:cTn id="32" dur="500" fill="hold"/>
                                            <p:tgtEl>
                                              <p:spTgt spid="12"/>
                                            </p:tgtEl>
                                            <p:attrNameLst>
                                              <p:attrName>ppt_x</p:attrName>
                                            </p:attrNameLst>
                                          </p:cBhvr>
                                          <p:tavLst>
                                            <p:tav tm="0">
                                              <p:val>
                                                <p:strVal val="#ppt_x"/>
                                              </p:val>
                                            </p:tav>
                                            <p:tav tm="100000">
                                              <p:val>
                                                <p:strVal val="#ppt_x"/>
                                              </p:val>
                                            </p:tav>
                                          </p:tavLst>
                                        </p:anim>
                                        <p:anim calcmode="lin" valueType="num">
                                          <p:cBhvr additive="base">
                                            <p:cTn id="33" dur="500" fill="hold"/>
                                            <p:tgtEl>
                                              <p:spTgt spid="1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7B64B0-487A-4461-81F3-76A53A1F2CFA}"/>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632CC1FC-3934-B934-F59E-43C088D2065E}"/>
              </a:ext>
            </a:extLst>
          </p:cNvPr>
          <p:cNvSpPr>
            <a:spLocks noGrp="1"/>
          </p:cNvSpPr>
          <p:nvPr>
            <p:ph type="title"/>
          </p:nvPr>
        </p:nvSpPr>
        <p:spPr>
          <a:xfrm>
            <a:off x="609441" y="1378435"/>
            <a:ext cx="10969943" cy="1029799"/>
          </a:xfrm>
        </p:spPr>
        <p:txBody>
          <a:bodyPr/>
          <a:lstStyle/>
          <a:p>
            <a:r>
              <a:rPr lang="en-US" dirty="0"/>
              <a:t>The Impact of Kairos on Residents</a:t>
            </a:r>
          </a:p>
        </p:txBody>
      </p:sp>
      <p:sp>
        <p:nvSpPr>
          <p:cNvPr id="22" name="Content Placeholder 5">
            <a:extLst>
              <a:ext uri="{FF2B5EF4-FFF2-40B4-BE49-F238E27FC236}">
                <a16:creationId xmlns:a16="http://schemas.microsoft.com/office/drawing/2014/main" id="{1F8FA7C1-B472-1ADF-ACFB-6E7ABE26E2D5}"/>
              </a:ext>
            </a:extLst>
          </p:cNvPr>
          <p:cNvSpPr txBox="1">
            <a:spLocks/>
          </p:cNvSpPr>
          <p:nvPr/>
        </p:nvSpPr>
        <p:spPr>
          <a:xfrm>
            <a:off x="3275012" y="2114279"/>
            <a:ext cx="4876800" cy="743330"/>
          </a:xfrm>
          <a:prstGeom prst="rect">
            <a:avLst/>
          </a:prstGeom>
        </p:spPr>
        <p:txBody>
          <a:bodyPr anchor="ct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lnSpc>
                <a:spcPts val="3200"/>
              </a:lnSpc>
              <a:buFont typeface="Arial" panose="020B0604020202020204" pitchFamily="34" charset="0"/>
              <a:buNone/>
            </a:pPr>
            <a:r>
              <a:rPr lang="en-US" dirty="0"/>
              <a:t>    The Weekend</a:t>
            </a:r>
          </a:p>
        </p:txBody>
      </p:sp>
      <p:pic>
        <p:nvPicPr>
          <p:cNvPr id="5" name="Picture 4">
            <a:extLst>
              <a:ext uri="{FF2B5EF4-FFF2-40B4-BE49-F238E27FC236}">
                <a16:creationId xmlns:a16="http://schemas.microsoft.com/office/drawing/2014/main" id="{6BC6ECA1-950F-832B-6138-DE9CFC05C650}"/>
              </a:ext>
            </a:extLst>
          </p:cNvPr>
          <p:cNvPicPr>
            <a:picLocks noChangeAspect="1"/>
          </p:cNvPicPr>
          <p:nvPr/>
        </p:nvPicPr>
        <p:blipFill>
          <a:blip r:embed="rId3"/>
          <a:srcRect l="8021" t="21347" r="3738"/>
          <a:stretch>
            <a:fillRect/>
          </a:stretch>
        </p:blipFill>
        <p:spPr>
          <a:xfrm>
            <a:off x="0" y="3126984"/>
            <a:ext cx="6135967" cy="3731015"/>
          </a:xfrm>
          <a:prstGeom prst="rect">
            <a:avLst/>
          </a:prstGeom>
        </p:spPr>
      </p:pic>
      <p:pic>
        <p:nvPicPr>
          <p:cNvPr id="10" name="Picture 9">
            <a:extLst>
              <a:ext uri="{FF2B5EF4-FFF2-40B4-BE49-F238E27FC236}">
                <a16:creationId xmlns:a16="http://schemas.microsoft.com/office/drawing/2014/main" id="{61B64F6E-51A4-51D9-78B1-7D1EC6368792}"/>
              </a:ext>
            </a:extLst>
          </p:cNvPr>
          <p:cNvPicPr>
            <a:picLocks noChangeAspect="1"/>
          </p:cNvPicPr>
          <p:nvPr/>
        </p:nvPicPr>
        <p:blipFill>
          <a:blip r:embed="rId4"/>
          <a:srcRect l="10941" t="8337" r="9454"/>
          <a:stretch>
            <a:fillRect/>
          </a:stretch>
        </p:blipFill>
        <p:spPr>
          <a:xfrm>
            <a:off x="6248400" y="3126984"/>
            <a:ext cx="5940425" cy="3731016"/>
          </a:xfrm>
          <a:prstGeom prst="rect">
            <a:avLst/>
          </a:prstGeom>
        </p:spPr>
      </p:pic>
    </p:spTree>
    <p:extLst>
      <p:ext uri="{BB962C8B-B14F-4D97-AF65-F5344CB8AC3E}">
        <p14:creationId xmlns:p14="http://schemas.microsoft.com/office/powerpoint/2010/main" val="6435243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Blank Slide - No Log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62BFDBB36367C4BB4377F76BAFC1C21" ma:contentTypeVersion="13" ma:contentTypeDescription="Create a new document." ma:contentTypeScope="" ma:versionID="5d4f767ecedfd4a7f16010f009cdd968">
  <xsd:schema xmlns:xsd="http://www.w3.org/2001/XMLSchema" xmlns:xs="http://www.w3.org/2001/XMLSchema" xmlns:p="http://schemas.microsoft.com/office/2006/metadata/properties" xmlns:ns2="52f1d09e-bad4-47cb-86a3-6edf92aaba1f" xmlns:ns3="fbd3adbe-0a6f-483c-8432-8addf16505f2" targetNamespace="http://schemas.microsoft.com/office/2006/metadata/properties" ma:root="true" ma:fieldsID="059f907684cdc981476f6a36e1e73698" ns2:_="" ns3:_="">
    <xsd:import namespace="52f1d09e-bad4-47cb-86a3-6edf92aaba1f"/>
    <xsd:import namespace="fbd3adbe-0a6f-483c-8432-8addf16505f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2f1d09e-bad4-47cb-86a3-6edf92aaba1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09e0aea5-e7cf-4fda-ae09-baa9878f5d9a" ma:termSetId="09814cd3-568e-fe90-9814-8d621ff8fb84" ma:anchorId="fba54fb3-c3e1-fe81-a776-ca4b69148c4d" ma:open="true" ma:isKeyword="false">
      <xsd:complexType>
        <xsd:sequence>
          <xsd:element ref="pc:Terms" minOccurs="0" maxOccurs="1"/>
        </xsd:sequence>
      </xsd:complex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Location" ma:index="19" nillable="true" ma:displayName="Location" ma:indexed="true" ma:internalName="MediaServiceLocation" ma:readOnly="true">
      <xsd:simpleType>
        <xsd:restriction base="dms:Text"/>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bd3adbe-0a6f-483c-8432-8addf16505f2"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e3edacbd-60b4-46b7-977a-29ba11ad8c6d}" ma:internalName="TaxCatchAll" ma:showField="CatchAllData" ma:web="fbd3adbe-0a6f-483c-8432-8addf16505f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fbd3adbe-0a6f-483c-8432-8addf16505f2" xsi:nil="true"/>
    <lcf76f155ced4ddcb4097134ff3c332f xmlns="52f1d09e-bad4-47cb-86a3-6edf92aaba1f">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9A1DCC40-B987-4AFD-86E2-FBEC85B06AB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2f1d09e-bad4-47cb-86a3-6edf92aaba1f"/>
    <ds:schemaRef ds:uri="fbd3adbe-0a6f-483c-8432-8addf16505f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388604D-44E2-4E25-B87D-DA25336C03B9}">
  <ds:schemaRefs>
    <ds:schemaRef ds:uri="http://schemas.microsoft.com/sharepoint/v3/contenttype/forms"/>
  </ds:schemaRefs>
</ds:datastoreItem>
</file>

<file path=customXml/itemProps3.xml><?xml version="1.0" encoding="utf-8"?>
<ds:datastoreItem xmlns:ds="http://schemas.openxmlformats.org/officeDocument/2006/customXml" ds:itemID="{BEE871E8-9256-4460-971B-99DD8D594AD0}">
  <ds:schemaRefs>
    <ds:schemaRef ds:uri="http://schemas.microsoft.com/office/2006/metadata/properties"/>
    <ds:schemaRef ds:uri="http://schemas.microsoft.com/office/2006/documentManagement/types"/>
    <ds:schemaRef ds:uri="fbd3adbe-0a6f-483c-8432-8addf16505f2"/>
    <ds:schemaRef ds:uri="http://purl.org/dc/dcmitype/"/>
    <ds:schemaRef ds:uri="http://schemas.openxmlformats.org/package/2006/metadata/core-properties"/>
    <ds:schemaRef ds:uri="http://purl.org/dc/terms/"/>
    <ds:schemaRef ds:uri="http://purl.org/dc/elements/1.1/"/>
    <ds:schemaRef ds:uri="http://schemas.microsoft.com/office/infopath/2007/PartnerControls"/>
    <ds:schemaRef ds:uri="52f1d09e-bad4-47cb-86a3-6edf92aaba1f"/>
    <ds:schemaRef ds:uri="http://www.w3.org/XML/1998/namespace"/>
  </ds:schemaRefs>
</ds:datastoreItem>
</file>

<file path=docMetadata/LabelInfo.xml><?xml version="1.0" encoding="utf-8"?>
<clbl:labelList xmlns:clbl="http://schemas.microsoft.com/office/2020/mipLabelMetadata">
  <clbl:label id="{f920f5b4-f35a-4bd1-ab57-79db69ad10fb}" enabled="1" method="Standard" siteId="{50f8fcc4-94d8-4f07-84eb-36ed57c7c8a2}" contentBits="0" removed="0"/>
</clbl:labelList>
</file>

<file path=docProps/app.xml><?xml version="1.0" encoding="utf-8"?>
<Properties xmlns="http://schemas.openxmlformats.org/officeDocument/2006/extended-properties" xmlns:vt="http://schemas.openxmlformats.org/officeDocument/2006/docPropsVTypes">
  <TotalTime>5329</TotalTime>
  <Words>4020</Words>
  <Application>Microsoft Office PowerPoint</Application>
  <PresentationFormat>Custom</PresentationFormat>
  <Paragraphs>329</Paragraphs>
  <Slides>26</Slides>
  <Notes>24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Aptos</vt:lpstr>
      <vt:lpstr>Arial</vt:lpstr>
      <vt:lpstr>Bradley Hand ITC</vt:lpstr>
      <vt:lpstr>Calibri</vt:lpstr>
      <vt:lpstr>Blank Slide - No Logo</vt:lpstr>
      <vt:lpstr>The Impact of Kairos</vt:lpstr>
      <vt:lpstr>PowerPoint Presentation</vt:lpstr>
      <vt:lpstr>PowerPoint Presentation</vt:lpstr>
      <vt:lpstr>A Prayer of Thanksgiving</vt:lpstr>
      <vt:lpstr>Devotional Let’s Keep the Switch On</vt:lpstr>
      <vt:lpstr>Devotional Let’s Keep the Switch On</vt:lpstr>
      <vt:lpstr>Devotional Let’s Keep the Switch On</vt:lpstr>
      <vt:lpstr>The Impact of Kairos</vt:lpstr>
      <vt:lpstr>The Impact of Kairos on Residents</vt:lpstr>
      <vt:lpstr>The Impact of Kairos on Residents</vt:lpstr>
      <vt:lpstr>The Impact of Kairos on Residents</vt:lpstr>
      <vt:lpstr>The Impact of Kairos on Residents</vt:lpstr>
      <vt:lpstr>The Impact of Kairos on Ourselves </vt:lpstr>
      <vt:lpstr>The Impact of Kairos on Others </vt:lpstr>
      <vt:lpstr>The Impact of Kairos on Community </vt:lpstr>
      <vt:lpstr>The Impact of Kairos on Community </vt:lpstr>
      <vt:lpstr>The Impact of Kairos on Community </vt:lpstr>
      <vt:lpstr>The Impact of Kairos on Community </vt:lpstr>
      <vt:lpstr>In the beginning…..</vt:lpstr>
      <vt:lpstr>PowerPoint Presentation</vt:lpstr>
      <vt:lpstr>The Weekend</vt:lpstr>
      <vt:lpstr>….. Continuing Ministry… </vt:lpstr>
      <vt:lpstr>…..we invite them on team, the Advisory Council… </vt:lpstr>
      <vt:lpstr>PowerPoint Presentation</vt:lpstr>
      <vt:lpstr>What determines if the journey is successful?</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Andy Perry</dc:creator>
  <cp:lastModifiedBy>Gina Brockmeyer</cp:lastModifiedBy>
  <cp:revision>228</cp:revision>
  <cp:lastPrinted>2026-05-12T13:48:54Z</cp:lastPrinted>
  <dcterms:created xsi:type="dcterms:W3CDTF">2022-04-28T17:23:48Z</dcterms:created>
  <dcterms:modified xsi:type="dcterms:W3CDTF">2026-07-24T16:24:15Z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0x010100E62BFDBB36367C4BB4377F76BAFC1C21</vt:lpwstr>
  </property>
  <property fmtid="{D5CDD505-2E9C-101B-9397-08002B2CF9AE}" pid="3" name="MediaServiceImageTags">
    <vt:lpwstr/>
  </property>
</Properties>
</file>